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5"/>
  </p:notesMasterIdLst>
  <p:sldIdLst>
    <p:sldId id="256" r:id="rId2"/>
    <p:sldId id="257" r:id="rId3"/>
    <p:sldId id="258" r:id="rId4"/>
    <p:sldId id="259" r:id="rId5"/>
    <p:sldId id="260" r:id="rId6"/>
    <p:sldId id="261" r:id="rId7"/>
    <p:sldId id="318"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Lst>
  <p:sldSz cx="12192000" cy="6858000"/>
  <p:notesSz cx="6858000" cy="9144000"/>
  <p:embeddedFontLst>
    <p:embeddedFont>
      <p:font typeface="Acme" panose="020B0604020202020204" charset="0"/>
      <p:regular r:id="rId66"/>
    </p:embeddedFont>
    <p:embeddedFont>
      <p:font typeface="Calibri" panose="020F0502020204030204" pitchFamily="34" charset="0"/>
      <p:regular r:id="rId67"/>
      <p:bold r:id="rId68"/>
      <p:italic r:id="rId69"/>
      <p:boldItalic r:id="rId70"/>
    </p:embeddedFont>
    <p:embeddedFont>
      <p:font typeface="Libre Franklin" panose="00000500000000000000" charset="0"/>
      <p:regular r:id="rId71"/>
      <p:bold r:id="rId72"/>
      <p:italic r:id="rId73"/>
      <p:boldItalic r:id="rId74"/>
    </p:embeddedFont>
    <p:embeddedFont>
      <p:font typeface="Nunito Sans" panose="020B0604020202020204" charset="0"/>
      <p:regular r:id="rId75"/>
      <p:bold r:id="rId76"/>
      <p:italic r:id="rId77"/>
      <p:boldItalic r:id="rId78"/>
    </p:embeddedFont>
    <p:embeddedFont>
      <p:font typeface="Roboto" panose="020B0604020202020204" charset="0"/>
      <p:regular r:id="rId79"/>
      <p:bold r:id="rId80"/>
      <p:italic r:id="rId81"/>
      <p:boldItalic r:id="rId82"/>
    </p:embeddedFont>
    <p:embeddedFont>
      <p:font typeface="Tahoma" panose="020B0604030504040204" pitchFamily="34" charset="0"/>
      <p:regular r:id="rId83"/>
      <p:bold r:id="rId84"/>
    </p:embeddedFont>
    <p:embeddedFont>
      <p:font typeface="Trebuchet MS" panose="020B0603020202020204" pitchFamily="34" charset="0"/>
      <p:regular r:id="rId85"/>
      <p:bold r:id="rId86"/>
      <p:italic r:id="rId87"/>
      <p:boldItalic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jV0r9MfIvxZY0EJup4yFP+j20jO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C70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67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schemas.openxmlformats.org/officeDocument/2006/relationships/font" Target="fonts/font19.fntdata"/><Relationship Id="rId89"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font" Target="fonts/font20.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font" Target="fonts/font23.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font" Target="fonts/font22.fntdata"/><Relationship Id="rId61" Type="http://schemas.openxmlformats.org/officeDocument/2006/relationships/slide" Target="slides/slide60.xml"/><Relationship Id="rId82"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 name="Google Shape;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2" name="Google Shape;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CO"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5" name="Google Shape;25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4" name="Google Shape;3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 name="Google Shape;32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5" name="Google Shape;33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1" name="Google Shape;34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 name="Google Shape;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65" name="Google Shape;36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71" name="Google Shape;37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77" name="Google Shape;37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84" name="Google Shape;3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89" name="Google Shape;389;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94" name="Google Shape;3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03" name="Google Shape;403;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6" name="Google Shape;41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2" name="Google Shape;422;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 name="Google Shape;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28" name="Google Shape;42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34" name="Google Shape;434;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1" name="Google Shape;441;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8" name="Google Shape;44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0" name="Google Shape;46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6" name="Google Shape;466;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74" name="Google Shape;474;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2" name="Google Shape;48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94" name="Google Shape;494;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2" name="Google Shape;50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7" name="Google Shape;50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9" name="Google Shape;51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5" name="Google Shape;525;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7e2159519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36" name="Google Shape;536;g7e215951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43" name="Google Shape;543;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5" name="Google Shape;555;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65" name="Google Shape;565;p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72" name="Google Shape;572;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80" name="Google Shape;580;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 name="Google Shape;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90" name="Google Shape;590;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1" name="Google Shape;601;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7e9dcf7f0f_1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14" name="Google Shape;614;g7e9dcf7f0f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21" name="Google Shape;621;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 name="Google Shape;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4249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 name="Google Shape;6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1"/>
        <p:cNvGrpSpPr/>
        <p:nvPr/>
      </p:nvGrpSpPr>
      <p:grpSpPr>
        <a:xfrm>
          <a:off x="0" y="0"/>
          <a:ext cx="0" cy="0"/>
          <a:chOff x="0" y="0"/>
          <a:chExt cx="0" cy="0"/>
        </a:xfrm>
      </p:grpSpPr>
      <p:pic>
        <p:nvPicPr>
          <p:cNvPr id="12" name="Google Shape;12;p52"/>
          <p:cNvPicPr preferRelativeResize="0"/>
          <p:nvPr/>
        </p:nvPicPr>
        <p:blipFill rotWithShape="1">
          <a:blip r:embed="rId2">
            <a:alphaModFix/>
          </a:blip>
          <a:srcRect/>
          <a:stretch/>
        </p:blipFill>
        <p:spPr>
          <a:xfrm>
            <a:off x="0" y="0"/>
            <a:ext cx="12192000" cy="68791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Diseño personalizado">
  <p:cSld name="2_Diseño personalizado">
    <p:spTree>
      <p:nvGrpSpPr>
        <p:cNvPr id="1" name="Shape 13"/>
        <p:cNvGrpSpPr/>
        <p:nvPr/>
      </p:nvGrpSpPr>
      <p:grpSpPr>
        <a:xfrm>
          <a:off x="0" y="0"/>
          <a:ext cx="0" cy="0"/>
          <a:chOff x="0" y="0"/>
          <a:chExt cx="0" cy="0"/>
        </a:xfrm>
      </p:grpSpPr>
      <p:pic>
        <p:nvPicPr>
          <p:cNvPr id="14" name="Google Shape;14;p53"/>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8_Diseño personalizado">
  <p:cSld name="8_Diseño personalizado">
    <p:spTree>
      <p:nvGrpSpPr>
        <p:cNvPr id="1" name="Shape 15"/>
        <p:cNvGrpSpPr/>
        <p:nvPr/>
      </p:nvGrpSpPr>
      <p:grpSpPr>
        <a:xfrm>
          <a:off x="0" y="0"/>
          <a:ext cx="0" cy="0"/>
          <a:chOff x="0" y="0"/>
          <a:chExt cx="0" cy="0"/>
        </a:xfrm>
      </p:grpSpPr>
      <p:pic>
        <p:nvPicPr>
          <p:cNvPr id="16" name="Google Shape;16;p54"/>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9_Diseño personalizado">
  <p:cSld name="9_Diseño personalizado">
    <p:spTree>
      <p:nvGrpSpPr>
        <p:cNvPr id="1" name="Shape 17"/>
        <p:cNvGrpSpPr/>
        <p:nvPr/>
      </p:nvGrpSpPr>
      <p:grpSpPr>
        <a:xfrm>
          <a:off x="0" y="0"/>
          <a:ext cx="0" cy="0"/>
          <a:chOff x="0" y="0"/>
          <a:chExt cx="0" cy="0"/>
        </a:xfrm>
      </p:grpSpPr>
      <p:pic>
        <p:nvPicPr>
          <p:cNvPr id="18" name="Google Shape;18;p55"/>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9_Diseño personalizado">
  <p:cSld name="11_Diseño personalizado">
    <p:spTree>
      <p:nvGrpSpPr>
        <p:cNvPr id="1" name="Shape 19"/>
        <p:cNvGrpSpPr/>
        <p:nvPr/>
      </p:nvGrpSpPr>
      <p:grpSpPr>
        <a:xfrm>
          <a:off x="0" y="0"/>
          <a:ext cx="0" cy="0"/>
          <a:chOff x="0" y="0"/>
          <a:chExt cx="0" cy="0"/>
        </a:xfrm>
      </p:grpSpPr>
      <p:pic>
        <p:nvPicPr>
          <p:cNvPr id="20" name="Google Shape;20;p56"/>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21"/>
        <p:cNvGrpSpPr/>
        <p:nvPr/>
      </p:nvGrpSpPr>
      <p:grpSpPr>
        <a:xfrm>
          <a:off x="0" y="0"/>
          <a:ext cx="0" cy="0"/>
          <a:chOff x="0" y="0"/>
          <a:chExt cx="0" cy="0"/>
        </a:xfrm>
      </p:grpSpPr>
      <p:pic>
        <p:nvPicPr>
          <p:cNvPr id="22" name="Google Shape;22;p57"/>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Diseño personalizado">
  <p:cSld name="6_Diseño personalizado">
    <p:spTree>
      <p:nvGrpSpPr>
        <p:cNvPr id="1" name="Shape 23"/>
        <p:cNvGrpSpPr/>
        <p:nvPr/>
      </p:nvGrpSpPr>
      <p:grpSpPr>
        <a:xfrm>
          <a:off x="0" y="0"/>
          <a:ext cx="0" cy="0"/>
          <a:chOff x="0" y="0"/>
          <a:chExt cx="0" cy="0"/>
        </a:xfrm>
      </p:grpSpPr>
      <p:pic>
        <p:nvPicPr>
          <p:cNvPr id="24" name="Google Shape;24;p58"/>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Diseño personalizado">
  <p:cSld name="7_Diseño personalizado">
    <p:spTree>
      <p:nvGrpSpPr>
        <p:cNvPr id="1" name="Shape 25"/>
        <p:cNvGrpSpPr/>
        <p:nvPr/>
      </p:nvGrpSpPr>
      <p:grpSpPr>
        <a:xfrm>
          <a:off x="0" y="0"/>
          <a:ext cx="0" cy="0"/>
          <a:chOff x="0" y="0"/>
          <a:chExt cx="0" cy="0"/>
        </a:xfrm>
      </p:grpSpPr>
      <p:pic>
        <p:nvPicPr>
          <p:cNvPr id="26" name="Google Shape;26;p59"/>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_Diseño personalizado">
  <p:cSld name="10_Diseño personalizado">
    <p:spTree>
      <p:nvGrpSpPr>
        <p:cNvPr id="1" name="Shape 27"/>
        <p:cNvGrpSpPr/>
        <p:nvPr/>
      </p:nvGrpSpPr>
      <p:grpSpPr>
        <a:xfrm>
          <a:off x="0" y="0"/>
          <a:ext cx="0" cy="0"/>
          <a:chOff x="0" y="0"/>
          <a:chExt cx="0" cy="0"/>
        </a:xfrm>
      </p:grpSpPr>
      <p:pic>
        <p:nvPicPr>
          <p:cNvPr id="28" name="Google Shape;28;p60"/>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5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5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s-CO" smtClean="0"/>
              <a:pPr/>
              <a:t>‹Nº›</a:t>
            </a:fld>
            <a:endParaRPr lang="es-CO"/>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PCs3vsoMZf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tedxboston.org/speaker/vigod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Luis.castellanosg@usantoto.edu.c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Sb8XVheowVQ"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www.youtube.com/watch?v=A6FiCDoz8_4" TargetMode="External"/><Relationship Id="rId4" Type="http://schemas.openxmlformats.org/officeDocument/2006/relationships/hyperlink" Target="https://www.youtube.com/watch?v=k964_uNn3l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hyperlink" Target="https://www.datacamp.com/community/tutorials/understanding-logistic-regression-python" TargetMode="External"/><Relationship Id="rId4" Type="http://schemas.openxmlformats.org/officeDocument/2006/relationships/image" Target="../media/image43.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9"/>
          <p:cNvSpPr txBox="1"/>
          <p:nvPr/>
        </p:nvSpPr>
        <p:spPr>
          <a:xfrm>
            <a:off x="0" y="74379"/>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3959" b="1" dirty="0">
                <a:solidFill>
                  <a:schemeClr val="lt1"/>
                </a:solidFill>
                <a:latin typeface="Tahoma"/>
                <a:ea typeface="Tahoma"/>
                <a:cs typeface="Tahoma"/>
                <a:sym typeface="Tahoma"/>
              </a:rPr>
              <a:t>Pero que es un modelo?</a:t>
            </a:r>
            <a:endParaRPr dirty="0"/>
          </a:p>
        </p:txBody>
      </p:sp>
      <p:sp>
        <p:nvSpPr>
          <p:cNvPr id="86" name="Google Shape;86;p9"/>
          <p:cNvSpPr txBox="1"/>
          <p:nvPr/>
        </p:nvSpPr>
        <p:spPr>
          <a:xfrm>
            <a:off x="0" y="5083774"/>
            <a:ext cx="12192000" cy="70788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Calibri"/>
                <a:ea typeface="Calibri"/>
                <a:cs typeface="Calibri"/>
                <a:sym typeface="Calibri"/>
              </a:rPr>
              <a:t>Un modelo es una construcción conceptual simplificada de una realidad mas compleja, y con ello entender mejor dicha realidad.</a:t>
            </a:r>
            <a:endParaRPr dirty="0"/>
          </a:p>
        </p:txBody>
      </p:sp>
      <p:pic>
        <p:nvPicPr>
          <p:cNvPr id="87" name="Google Shape;87;p9" descr="Resultado de imagen para modelo estadistico 3d especies"/>
          <p:cNvPicPr preferRelativeResize="0"/>
          <p:nvPr/>
        </p:nvPicPr>
        <p:blipFill rotWithShape="1">
          <a:blip r:embed="rId3">
            <a:alphaModFix/>
          </a:blip>
          <a:srcRect/>
          <a:stretch/>
        </p:blipFill>
        <p:spPr>
          <a:xfrm>
            <a:off x="2082801" y="715103"/>
            <a:ext cx="7615666" cy="42792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0" y="44123"/>
            <a:ext cx="6587068" cy="680154"/>
          </a:xfrm>
          <a:prstGeom prst="rect">
            <a:avLst/>
          </a:prstGeom>
          <a:solidFill>
            <a:srgbClr val="094E76"/>
          </a:solidFill>
          <a:ln>
            <a:noFill/>
          </a:ln>
        </p:spPr>
        <p:txBody>
          <a:bodyPr spcFirstLastPara="1" wrap="square" lIns="101875" tIns="50925" rIns="101875" bIns="50925" anchor="ctr" anchorCtr="0">
            <a:normAutofit/>
          </a:bodyPr>
          <a:lstStyle>
            <a:defPPr marR="0" lvl="0" algn="l" rtl="0">
              <a:lnSpc>
                <a:spcPct val="100000"/>
              </a:lnSpc>
              <a:spcBef>
                <a:spcPts val="0"/>
              </a:spcBef>
              <a:spcAft>
                <a:spcPts val="0"/>
              </a:spcAft>
            </a:defPPr>
            <a:lvl1pPr>
              <a:lnSpc>
                <a:spcPct val="80000"/>
              </a:lnSpc>
              <a:buClr>
                <a:schemeClr val="lt1"/>
              </a:buClr>
              <a:buSzPts val="3959"/>
              <a:defRPr sz="3959" b="1">
                <a:solidFill>
                  <a:schemeClr val="lt1"/>
                </a:solidFill>
                <a:latin typeface="Tahoma"/>
                <a:ea typeface="Tahoma"/>
                <a:cs typeface="Tahoma"/>
              </a:defRPr>
            </a:lvl1pPr>
          </a:lstStyle>
          <a:p>
            <a:r>
              <a:rPr lang="es-CO" dirty="0">
                <a:sym typeface="Tahoma"/>
              </a:rPr>
              <a:t>Ejemplos de modelos</a:t>
            </a:r>
            <a:endParaRPr dirty="0"/>
          </a:p>
        </p:txBody>
      </p:sp>
      <p:pic>
        <p:nvPicPr>
          <p:cNvPr id="93" name="Google Shape;93;p10" descr="Resultado de imagen para mapa colombia trafico"/>
          <p:cNvPicPr preferRelativeResize="0"/>
          <p:nvPr/>
        </p:nvPicPr>
        <p:blipFill rotWithShape="1">
          <a:blip r:embed="rId3">
            <a:alphaModFix/>
          </a:blip>
          <a:srcRect/>
          <a:stretch/>
        </p:blipFill>
        <p:spPr>
          <a:xfrm>
            <a:off x="6587068" y="886842"/>
            <a:ext cx="4080933" cy="1976702"/>
          </a:xfrm>
          <a:prstGeom prst="rect">
            <a:avLst/>
          </a:prstGeom>
          <a:noFill/>
          <a:ln>
            <a:noFill/>
          </a:ln>
        </p:spPr>
      </p:pic>
      <p:sp>
        <p:nvSpPr>
          <p:cNvPr id="94" name="Google Shape;94;p10"/>
          <p:cNvSpPr txBox="1"/>
          <p:nvPr/>
        </p:nvSpPr>
        <p:spPr>
          <a:xfrm>
            <a:off x="0" y="1036112"/>
            <a:ext cx="6587068" cy="923330"/>
          </a:xfrm>
          <a:prstGeom prst="rect">
            <a:avLst/>
          </a:prstGeom>
          <a:noFill/>
          <a:ln>
            <a:noFill/>
          </a:ln>
        </p:spPr>
        <p:txBody>
          <a:bodyPr spcFirstLastPara="1" wrap="square" lIns="91425" tIns="45700" rIns="91425" bIns="45700" anchor="t" anchorCtr="0">
            <a:spAutoFit/>
          </a:bodyPr>
          <a:lstStyle/>
          <a:p>
            <a:pPr>
              <a:buSzPts val="1800"/>
            </a:pPr>
            <a:r>
              <a:rPr lang="es-CO" sz="1800" b="1" dirty="0">
                <a:solidFill>
                  <a:schemeClr val="dk1"/>
                </a:solidFill>
                <a:latin typeface="Calibri"/>
                <a:ea typeface="Calibri"/>
                <a:cs typeface="Calibri"/>
                <a:sym typeface="Calibri"/>
              </a:rPr>
              <a:t>Mapas: </a:t>
            </a:r>
            <a:r>
              <a:rPr lang="es-CO" sz="1800" dirty="0">
                <a:solidFill>
                  <a:schemeClr val="dk1"/>
                </a:solidFill>
                <a:latin typeface="Calibri"/>
                <a:ea typeface="Calibri"/>
                <a:cs typeface="Calibri"/>
                <a:sym typeface="Calibri"/>
              </a:rPr>
              <a:t>representa una realidad  tridimensional en un plano bidimensional </a:t>
            </a:r>
            <a:endParaRPr dirty="0"/>
          </a:p>
          <a:p>
            <a:pPr>
              <a:buSzPts val="1800"/>
            </a:pPr>
            <a:endParaRPr sz="1800" dirty="0">
              <a:solidFill>
                <a:schemeClr val="dk1"/>
              </a:solidFill>
              <a:latin typeface="Calibri"/>
              <a:ea typeface="Calibri"/>
              <a:cs typeface="Calibri"/>
              <a:sym typeface="Calibri"/>
            </a:endParaRPr>
          </a:p>
        </p:txBody>
      </p:sp>
      <p:sp>
        <p:nvSpPr>
          <p:cNvPr id="95" name="Google Shape;95;p10"/>
          <p:cNvSpPr txBox="1"/>
          <p:nvPr/>
        </p:nvSpPr>
        <p:spPr>
          <a:xfrm>
            <a:off x="1" y="3320797"/>
            <a:ext cx="6587068" cy="923289"/>
          </a:xfrm>
          <a:prstGeom prst="rect">
            <a:avLst/>
          </a:prstGeom>
          <a:noFill/>
          <a:ln>
            <a:noFill/>
          </a:ln>
        </p:spPr>
        <p:txBody>
          <a:bodyPr spcFirstLastPara="1" wrap="square" lIns="91425" tIns="45700" rIns="91425" bIns="45700" anchor="t" anchorCtr="0">
            <a:spAutoFit/>
          </a:bodyPr>
          <a:lstStyle/>
          <a:p>
            <a:pPr>
              <a:buSzPts val="1800"/>
            </a:pPr>
            <a:r>
              <a:rPr lang="es-CO" sz="1800" b="1">
                <a:solidFill>
                  <a:schemeClr val="dk1"/>
                </a:solidFill>
                <a:latin typeface="Calibri"/>
                <a:ea typeface="Calibri"/>
                <a:cs typeface="Calibri"/>
                <a:sym typeface="Calibri"/>
              </a:rPr>
              <a:t>Ecuación Matemática/física : </a:t>
            </a:r>
            <a:r>
              <a:rPr lang="es-CO" sz="1800">
                <a:solidFill>
                  <a:schemeClr val="dk1"/>
                </a:solidFill>
                <a:latin typeface="Calibri"/>
                <a:ea typeface="Calibri"/>
                <a:cs typeface="Calibri"/>
                <a:sym typeface="Calibri"/>
              </a:rPr>
              <a:t>Representa el comportamiento de variables que explican la realidad ejemplo </a:t>
            </a:r>
            <a:r>
              <a:rPr lang="es-CO" sz="1800" b="1">
                <a:solidFill>
                  <a:schemeClr val="dk1"/>
                </a:solidFill>
                <a:latin typeface="Calibri"/>
                <a:ea typeface="Calibri"/>
                <a:cs typeface="Calibri"/>
                <a:sym typeface="Calibri"/>
              </a:rPr>
              <a:t>E: mc</a:t>
            </a:r>
            <a:r>
              <a:rPr lang="es-CO" sz="1800" b="1" baseline="30000">
                <a:solidFill>
                  <a:schemeClr val="dk1"/>
                </a:solidFill>
                <a:latin typeface="Calibri"/>
                <a:ea typeface="Calibri"/>
                <a:cs typeface="Calibri"/>
                <a:sym typeface="Calibri"/>
              </a:rPr>
              <a:t>2</a:t>
            </a:r>
            <a:endParaRPr/>
          </a:p>
          <a:p>
            <a:pPr>
              <a:buSzPts val="1800"/>
            </a:pPr>
            <a:endParaRPr sz="1800">
              <a:solidFill>
                <a:schemeClr val="dk1"/>
              </a:solidFill>
              <a:latin typeface="Calibri"/>
              <a:ea typeface="Calibri"/>
              <a:cs typeface="Calibri"/>
              <a:sym typeface="Calibri"/>
            </a:endParaRPr>
          </a:p>
        </p:txBody>
      </p:sp>
      <p:pic>
        <p:nvPicPr>
          <p:cNvPr id="96" name="Google Shape;96;p10" descr="Resultado de imagen para modelo  2d ecuaciÃ³n matematica"/>
          <p:cNvPicPr preferRelativeResize="0"/>
          <p:nvPr/>
        </p:nvPicPr>
        <p:blipFill rotWithShape="1">
          <a:blip r:embed="rId4">
            <a:alphaModFix/>
          </a:blip>
          <a:srcRect b="6912"/>
          <a:stretch/>
        </p:blipFill>
        <p:spPr>
          <a:xfrm>
            <a:off x="6451602" y="3026109"/>
            <a:ext cx="2851149" cy="2837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1"/>
          <p:cNvSpPr txBox="1"/>
          <p:nvPr/>
        </p:nvSpPr>
        <p:spPr>
          <a:xfrm>
            <a:off x="0" y="83433"/>
            <a:ext cx="5223850" cy="658951"/>
          </a:xfrm>
          <a:prstGeom prst="rect">
            <a:avLst/>
          </a:prstGeom>
          <a:solidFill>
            <a:srgbClr val="094E76"/>
          </a:solidFill>
          <a:ln>
            <a:noFill/>
          </a:ln>
        </p:spPr>
        <p:txBody>
          <a:bodyPr spcFirstLastPara="1" wrap="square" lIns="101875" tIns="50925" rIns="101875" bIns="50925" anchor="ctr" anchorCtr="0">
            <a:normAutofit fontScale="925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sym typeface="Tahoma"/>
              </a:rPr>
              <a:t>Ejemplos de modelos</a:t>
            </a:r>
            <a:endParaRPr/>
          </a:p>
        </p:txBody>
      </p:sp>
      <p:sp>
        <p:nvSpPr>
          <p:cNvPr id="102" name="Google Shape;102;p11"/>
          <p:cNvSpPr txBox="1"/>
          <p:nvPr/>
        </p:nvSpPr>
        <p:spPr>
          <a:xfrm>
            <a:off x="1" y="1049408"/>
            <a:ext cx="6587068" cy="923289"/>
          </a:xfrm>
          <a:prstGeom prst="rect">
            <a:avLst/>
          </a:prstGeom>
          <a:noFill/>
          <a:ln>
            <a:noFill/>
          </a:ln>
        </p:spPr>
        <p:txBody>
          <a:bodyPr spcFirstLastPara="1" wrap="square" lIns="91425" tIns="45700" rIns="91425" bIns="45700" anchor="t" anchorCtr="0">
            <a:spAutoFit/>
          </a:bodyPr>
          <a:lstStyle/>
          <a:p>
            <a:pPr>
              <a:buSzPts val="1800"/>
            </a:pPr>
            <a:r>
              <a:rPr lang="es-CO" sz="1800" b="1">
                <a:solidFill>
                  <a:schemeClr val="dk1"/>
                </a:solidFill>
                <a:latin typeface="Calibri"/>
                <a:ea typeface="Calibri"/>
                <a:cs typeface="Calibri"/>
                <a:sym typeface="Calibri"/>
              </a:rPr>
              <a:t>Partituras musicales: </a:t>
            </a:r>
            <a:r>
              <a:rPr lang="es-CO" sz="1800">
                <a:solidFill>
                  <a:schemeClr val="dk1"/>
                </a:solidFill>
                <a:latin typeface="Calibri"/>
                <a:ea typeface="Calibri"/>
                <a:cs typeface="Calibri"/>
                <a:sym typeface="Calibri"/>
              </a:rPr>
              <a:t>representación  de como los instrumentos musicales deben sincronizarse para siempre escucharse igual</a:t>
            </a:r>
            <a:endParaRPr/>
          </a:p>
          <a:p>
            <a:pPr>
              <a:buSzPts val="1800"/>
            </a:pPr>
            <a:endParaRPr sz="1800">
              <a:solidFill>
                <a:schemeClr val="dk1"/>
              </a:solidFill>
              <a:latin typeface="Calibri"/>
              <a:ea typeface="Calibri"/>
              <a:cs typeface="Calibri"/>
              <a:sym typeface="Calibri"/>
            </a:endParaRPr>
          </a:p>
        </p:txBody>
      </p:sp>
      <p:sp>
        <p:nvSpPr>
          <p:cNvPr id="103" name="Google Shape;103;p11"/>
          <p:cNvSpPr txBox="1"/>
          <p:nvPr/>
        </p:nvSpPr>
        <p:spPr>
          <a:xfrm>
            <a:off x="1" y="3320797"/>
            <a:ext cx="6587068" cy="923289"/>
          </a:xfrm>
          <a:prstGeom prst="rect">
            <a:avLst/>
          </a:prstGeom>
          <a:noFill/>
          <a:ln>
            <a:noFill/>
          </a:ln>
        </p:spPr>
        <p:txBody>
          <a:bodyPr spcFirstLastPara="1" wrap="square" lIns="91425" tIns="45700" rIns="91425" bIns="45700" anchor="t" anchorCtr="0">
            <a:spAutoFit/>
          </a:bodyPr>
          <a:lstStyle/>
          <a:p>
            <a:pPr>
              <a:buSzPts val="1800"/>
            </a:pPr>
            <a:r>
              <a:rPr lang="es-CO" sz="1800" b="1" dirty="0">
                <a:solidFill>
                  <a:schemeClr val="dk1"/>
                </a:solidFill>
                <a:latin typeface="Calibri"/>
                <a:ea typeface="Calibri"/>
                <a:cs typeface="Calibri"/>
                <a:sym typeface="Calibri"/>
              </a:rPr>
              <a:t>Espectros : </a:t>
            </a:r>
            <a:r>
              <a:rPr lang="es-CO" sz="1800" dirty="0">
                <a:solidFill>
                  <a:schemeClr val="dk1"/>
                </a:solidFill>
                <a:latin typeface="Calibri"/>
                <a:ea typeface="Calibri"/>
                <a:cs typeface="Calibri"/>
                <a:sym typeface="Calibri"/>
              </a:rPr>
              <a:t>Representación de frecuencias ya sea de sonidos, temperaturas, comportamientos de plantas, animales  u otros aspectos rutinarios de nuestra realidad.</a:t>
            </a:r>
            <a:endParaRPr dirty="0"/>
          </a:p>
        </p:txBody>
      </p:sp>
      <p:pic>
        <p:nvPicPr>
          <p:cNvPr id="104" name="Google Shape;104;p11" descr="Imagen relacionada"/>
          <p:cNvPicPr preferRelativeResize="0"/>
          <p:nvPr/>
        </p:nvPicPr>
        <p:blipFill rotWithShape="1">
          <a:blip r:embed="rId3">
            <a:alphaModFix/>
          </a:blip>
          <a:srcRect b="10880"/>
          <a:stretch/>
        </p:blipFill>
        <p:spPr>
          <a:xfrm>
            <a:off x="7045592" y="1001949"/>
            <a:ext cx="3097474" cy="2032000"/>
          </a:xfrm>
          <a:prstGeom prst="rect">
            <a:avLst/>
          </a:prstGeom>
          <a:noFill/>
          <a:ln>
            <a:noFill/>
          </a:ln>
        </p:spPr>
      </p:pic>
      <p:pic>
        <p:nvPicPr>
          <p:cNvPr id="105" name="Google Shape;105;p11" descr="Imagen relacionada"/>
          <p:cNvPicPr preferRelativeResize="0"/>
          <p:nvPr/>
        </p:nvPicPr>
        <p:blipFill rotWithShape="1">
          <a:blip r:embed="rId4">
            <a:alphaModFix/>
          </a:blip>
          <a:srcRect t="8737"/>
          <a:stretch/>
        </p:blipFill>
        <p:spPr>
          <a:xfrm>
            <a:off x="6731516" y="3429000"/>
            <a:ext cx="3733284" cy="18674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2"/>
          <p:cNvSpPr txBox="1"/>
          <p:nvPr/>
        </p:nvSpPr>
        <p:spPr>
          <a:xfrm>
            <a:off x="0" y="74379"/>
            <a:ext cx="5664200" cy="708915"/>
          </a:xfrm>
          <a:prstGeom prst="rect">
            <a:avLst/>
          </a:prstGeom>
          <a:solidFill>
            <a:srgbClr val="094E76"/>
          </a:solidFill>
          <a:ln>
            <a:noFill/>
          </a:ln>
        </p:spPr>
        <p:txBody>
          <a:bodyPr spcFirstLastPara="1" wrap="square" lIns="101875" tIns="50925" rIns="101875" bIns="50925" anchor="ctr" anchorCtr="0">
            <a:normAutofit fontScale="77500" lnSpcReduction="200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sym typeface="Tahoma"/>
              </a:rPr>
              <a:t>modelos-&gt; probabilísticos</a:t>
            </a:r>
            <a:endParaRPr/>
          </a:p>
        </p:txBody>
      </p:sp>
      <p:sp>
        <p:nvSpPr>
          <p:cNvPr id="111" name="Google Shape;111;p12"/>
          <p:cNvSpPr txBox="1"/>
          <p:nvPr/>
        </p:nvSpPr>
        <p:spPr>
          <a:xfrm>
            <a:off x="0" y="989571"/>
            <a:ext cx="6248400" cy="4893607"/>
          </a:xfrm>
          <a:prstGeom prst="rect">
            <a:avLst/>
          </a:prstGeom>
          <a:noFill/>
          <a:ln>
            <a:noFill/>
          </a:ln>
        </p:spPr>
        <p:txBody>
          <a:bodyPr spcFirstLastPara="1" wrap="square" lIns="91425" tIns="45700" rIns="91425" bIns="45700" anchor="t" anchorCtr="0">
            <a:spAutoFit/>
          </a:bodyPr>
          <a:lstStyle/>
          <a:p>
            <a:pPr>
              <a:buSzPts val="2800"/>
            </a:pPr>
            <a:r>
              <a:rPr lang="es-CO" sz="2800" b="1" dirty="0">
                <a:solidFill>
                  <a:schemeClr val="dk1"/>
                </a:solidFill>
                <a:latin typeface="Calibri"/>
                <a:ea typeface="Calibri"/>
                <a:cs typeface="Calibri"/>
                <a:sym typeface="Calibri"/>
              </a:rPr>
              <a:t>Usando la probabilidad (</a:t>
            </a:r>
            <a:r>
              <a:rPr lang="es-CO" sz="3200" b="1" dirty="0">
                <a:solidFill>
                  <a:srgbClr val="FF0000"/>
                </a:solidFill>
                <a:effectLst>
                  <a:outerShdw blurRad="38100" dist="38100" dir="2700000" algn="tl">
                    <a:srgbClr val="000000">
                      <a:alpha val="43137"/>
                    </a:srgbClr>
                  </a:outerShdw>
                </a:effectLst>
                <a:latin typeface="Calibri"/>
                <a:ea typeface="Calibri"/>
                <a:cs typeface="Calibri"/>
                <a:sym typeface="Calibri"/>
              </a:rPr>
              <a:t>INFERENCIA</a:t>
            </a:r>
            <a:r>
              <a:rPr lang="es-CO" sz="2800" b="1" dirty="0">
                <a:solidFill>
                  <a:schemeClr val="dk1"/>
                </a:solidFill>
                <a:latin typeface="Calibri"/>
                <a:ea typeface="Calibri"/>
                <a:cs typeface="Calibri"/>
                <a:sym typeface="Calibri"/>
              </a:rPr>
              <a:t>): </a:t>
            </a:r>
            <a:r>
              <a:rPr lang="es-CO" sz="2800" dirty="0">
                <a:solidFill>
                  <a:schemeClr val="dk1"/>
                </a:solidFill>
                <a:latin typeface="Calibri"/>
                <a:ea typeface="Calibri"/>
                <a:cs typeface="Calibri"/>
                <a:sym typeface="Calibri"/>
              </a:rPr>
              <a:t>Permite resumir la incertidumbre sobre un tema ya sea por “</a:t>
            </a:r>
            <a:r>
              <a:rPr lang="es-CO" sz="2800" i="1" dirty="0">
                <a:solidFill>
                  <a:schemeClr val="dk1"/>
                </a:solidFill>
                <a:latin typeface="Calibri"/>
                <a:ea typeface="Calibri"/>
                <a:cs typeface="Calibri"/>
                <a:sym typeface="Calibri"/>
              </a:rPr>
              <a:t>pereza</a:t>
            </a:r>
            <a:r>
              <a:rPr lang="es-CO" sz="2800" dirty="0">
                <a:solidFill>
                  <a:schemeClr val="dk1"/>
                </a:solidFill>
                <a:latin typeface="Calibri"/>
                <a:ea typeface="Calibri"/>
                <a:cs typeface="Calibri"/>
                <a:sym typeface="Calibri"/>
              </a:rPr>
              <a:t>” o “</a:t>
            </a:r>
            <a:r>
              <a:rPr lang="es-CO" sz="2800" i="1" dirty="0">
                <a:solidFill>
                  <a:schemeClr val="dk1"/>
                </a:solidFill>
                <a:latin typeface="Calibri"/>
                <a:ea typeface="Calibri"/>
                <a:cs typeface="Calibri"/>
                <a:sym typeface="Calibri"/>
              </a:rPr>
              <a:t>falta de conocimiento</a:t>
            </a:r>
            <a:r>
              <a:rPr lang="es-CO" sz="2800" dirty="0">
                <a:solidFill>
                  <a:schemeClr val="dk1"/>
                </a:solidFill>
                <a:latin typeface="Calibri"/>
                <a:ea typeface="Calibri"/>
                <a:cs typeface="Calibri"/>
                <a:sym typeface="Calibri"/>
              </a:rPr>
              <a:t>” (0 a 100% de ocurrencia de un suceso). </a:t>
            </a:r>
          </a:p>
          <a:p>
            <a:pPr>
              <a:buSzPts val="2800"/>
            </a:pPr>
            <a:endParaRPr lang="es-CO" sz="2800" dirty="0">
              <a:solidFill>
                <a:schemeClr val="dk1"/>
              </a:solidFill>
              <a:latin typeface="Calibri"/>
              <a:ea typeface="Calibri"/>
              <a:cs typeface="Calibri"/>
              <a:sym typeface="Calibri"/>
            </a:endParaRPr>
          </a:p>
          <a:p>
            <a:pPr>
              <a:buSzPts val="2800"/>
            </a:pPr>
            <a:r>
              <a:rPr lang="es-CO" sz="2800" dirty="0">
                <a:solidFill>
                  <a:schemeClr val="dk1"/>
                </a:solidFill>
                <a:latin typeface="Calibri"/>
                <a:ea typeface="Calibri"/>
                <a:cs typeface="Calibri"/>
                <a:sym typeface="Calibri"/>
              </a:rPr>
              <a:t>Los modelos probabilísticos logran comprimir en base a la probabilidad muchas de las variables de una realidad haciendo fácil la gestión</a:t>
            </a:r>
            <a:endParaRPr dirty="0"/>
          </a:p>
          <a:p>
            <a:pPr>
              <a:buSzPts val="2800"/>
            </a:pPr>
            <a:endParaRPr sz="2800" dirty="0">
              <a:solidFill>
                <a:schemeClr val="dk1"/>
              </a:solidFill>
              <a:latin typeface="Calibri"/>
              <a:ea typeface="Calibri"/>
              <a:cs typeface="Calibri"/>
              <a:sym typeface="Calibri"/>
            </a:endParaRPr>
          </a:p>
        </p:txBody>
      </p:sp>
      <p:pic>
        <p:nvPicPr>
          <p:cNvPr id="112" name="Google Shape;112;p12" descr="Resultado de imagen para modelos probabilisticos example"/>
          <p:cNvPicPr preferRelativeResize="0"/>
          <p:nvPr/>
        </p:nvPicPr>
        <p:blipFill rotWithShape="1">
          <a:blip r:embed="rId3">
            <a:alphaModFix/>
          </a:blip>
          <a:srcRect/>
          <a:stretch/>
        </p:blipFill>
        <p:spPr>
          <a:xfrm>
            <a:off x="6398789" y="783294"/>
            <a:ext cx="3828944" cy="502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3"/>
          <p:cNvSpPr txBox="1"/>
          <p:nvPr/>
        </p:nvSpPr>
        <p:spPr>
          <a:xfrm>
            <a:off x="0" y="74378"/>
            <a:ext cx="7016326" cy="675954"/>
          </a:xfrm>
          <a:prstGeom prst="rect">
            <a:avLst/>
          </a:prstGeom>
          <a:solidFill>
            <a:srgbClr val="094E76"/>
          </a:solidFill>
          <a:ln>
            <a:noFill/>
          </a:ln>
        </p:spPr>
        <p:txBody>
          <a:bodyPr spcFirstLastPara="1" wrap="square" lIns="101875" tIns="50925" rIns="101875" bIns="50925" anchor="ctr" anchorCtr="0">
            <a:normAutofit fontScale="85000" lnSpcReduction="100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sym typeface="Tahoma"/>
              </a:rPr>
              <a:t>modelos-&gt; Multidimencionales</a:t>
            </a:r>
            <a:endParaRPr>
              <a:sym typeface="Tahoma"/>
            </a:endParaRPr>
          </a:p>
        </p:txBody>
      </p:sp>
      <p:sp>
        <p:nvSpPr>
          <p:cNvPr id="118" name="Google Shape;118;p13"/>
          <p:cNvSpPr txBox="1"/>
          <p:nvPr/>
        </p:nvSpPr>
        <p:spPr>
          <a:xfrm>
            <a:off x="1" y="1037061"/>
            <a:ext cx="7639710" cy="4801274"/>
          </a:xfrm>
          <a:prstGeom prst="rect">
            <a:avLst/>
          </a:prstGeom>
          <a:solidFill>
            <a:schemeClr val="lt1"/>
          </a:solidFill>
          <a:ln>
            <a:noFill/>
          </a:ln>
        </p:spPr>
        <p:txBody>
          <a:bodyPr spcFirstLastPara="1" wrap="square" lIns="91425" tIns="45700" rIns="91425" bIns="45700" anchor="t" anchorCtr="0">
            <a:spAutoFit/>
          </a:bodyPr>
          <a:lstStyle/>
          <a:p>
            <a:pPr>
              <a:buSzPts val="1800"/>
            </a:pPr>
            <a:r>
              <a:rPr lang="es-CO" sz="1800" dirty="0">
                <a:solidFill>
                  <a:schemeClr val="dk1"/>
                </a:solidFill>
                <a:latin typeface="Calibri"/>
                <a:ea typeface="Calibri"/>
                <a:cs typeface="Calibri"/>
                <a:sym typeface="Calibri"/>
              </a:rPr>
              <a:t>En el universo conocido los objetos cuentan casi siempre con mas de una característica, ejemplo una persona, tiene:</a:t>
            </a:r>
            <a:endParaRPr dirty="0"/>
          </a:p>
          <a:p>
            <a:pPr>
              <a:buSzPts val="1800"/>
            </a:pPr>
            <a:endParaRPr sz="1800" dirty="0">
              <a:solidFill>
                <a:schemeClr val="dk1"/>
              </a:solidFill>
              <a:latin typeface="Calibri"/>
              <a:ea typeface="Calibri"/>
              <a:cs typeface="Calibri"/>
              <a:sym typeface="Calibri"/>
            </a:endParaRPr>
          </a:p>
          <a:p>
            <a:pPr marL="342900" indent="-342900">
              <a:buClr>
                <a:schemeClr val="dk1"/>
              </a:buClr>
              <a:buSzPts val="1800"/>
              <a:buFont typeface="Calibri"/>
              <a:buAutoNum type="arabicPeriod"/>
            </a:pPr>
            <a:r>
              <a:rPr lang="es-CO" sz="1800" dirty="0">
                <a:solidFill>
                  <a:schemeClr val="dk1"/>
                </a:solidFill>
                <a:latin typeface="Calibri"/>
                <a:ea typeface="Calibri"/>
                <a:cs typeface="Calibri"/>
                <a:sym typeface="Calibri"/>
              </a:rPr>
              <a:t>Fecha de nacimiento, </a:t>
            </a:r>
            <a:endParaRPr dirty="0"/>
          </a:p>
          <a:p>
            <a:pPr marL="342900" indent="-342900">
              <a:buClr>
                <a:schemeClr val="dk1"/>
              </a:buClr>
              <a:buSzPts val="1800"/>
              <a:buFont typeface="Calibri"/>
              <a:buAutoNum type="arabicPeriod"/>
            </a:pPr>
            <a:r>
              <a:rPr lang="es-CO" sz="1800" dirty="0">
                <a:solidFill>
                  <a:schemeClr val="dk1"/>
                </a:solidFill>
                <a:latin typeface="Calibri"/>
                <a:ea typeface="Calibri"/>
                <a:cs typeface="Calibri"/>
                <a:sym typeface="Calibri"/>
              </a:rPr>
              <a:t>Estatura</a:t>
            </a:r>
            <a:endParaRPr dirty="0"/>
          </a:p>
          <a:p>
            <a:pPr marL="342900" indent="-342900">
              <a:buClr>
                <a:schemeClr val="dk1"/>
              </a:buClr>
              <a:buSzPts val="1800"/>
              <a:buFont typeface="Calibri"/>
              <a:buAutoNum type="arabicPeriod"/>
            </a:pPr>
            <a:r>
              <a:rPr lang="es-CO" sz="1800" dirty="0">
                <a:solidFill>
                  <a:schemeClr val="dk1"/>
                </a:solidFill>
                <a:latin typeface="Calibri"/>
                <a:ea typeface="Calibri"/>
                <a:cs typeface="Calibri"/>
                <a:sym typeface="Calibri"/>
              </a:rPr>
              <a:t>Peso, </a:t>
            </a:r>
            <a:endParaRPr dirty="0"/>
          </a:p>
          <a:p>
            <a:pPr marL="342900" indent="-342900">
              <a:buClr>
                <a:schemeClr val="dk1"/>
              </a:buClr>
              <a:buSzPts val="1800"/>
              <a:buFont typeface="Calibri"/>
              <a:buAutoNum type="arabicPeriod"/>
            </a:pPr>
            <a:r>
              <a:rPr lang="es-CO" sz="1800" dirty="0">
                <a:solidFill>
                  <a:schemeClr val="dk1"/>
                </a:solidFill>
                <a:latin typeface="Calibri"/>
                <a:ea typeface="Calibri"/>
                <a:cs typeface="Calibri"/>
                <a:sym typeface="Calibri"/>
              </a:rPr>
              <a:t>lugar de nacimiento,</a:t>
            </a:r>
            <a:endParaRPr dirty="0"/>
          </a:p>
          <a:p>
            <a:pPr marL="342900" indent="-342900">
              <a:buClr>
                <a:schemeClr val="dk1"/>
              </a:buClr>
              <a:buSzPts val="1800"/>
              <a:buFont typeface="Calibri"/>
              <a:buAutoNum type="arabicPeriod"/>
            </a:pPr>
            <a:r>
              <a:rPr lang="es-CO" sz="1800" dirty="0">
                <a:solidFill>
                  <a:schemeClr val="dk1"/>
                </a:solidFill>
                <a:latin typeface="Calibri"/>
                <a:ea typeface="Calibri"/>
                <a:cs typeface="Calibri"/>
                <a:sym typeface="Calibri"/>
              </a:rPr>
              <a:t>Tipo de sangre </a:t>
            </a:r>
            <a:endParaRPr dirty="0"/>
          </a:p>
          <a:p>
            <a:pPr marL="342900" indent="-342900">
              <a:buClr>
                <a:schemeClr val="dk1"/>
              </a:buClr>
              <a:buSzPts val="1800"/>
              <a:buFont typeface="Calibri"/>
              <a:buAutoNum type="arabicPeriod"/>
            </a:pPr>
            <a:r>
              <a:rPr lang="es-CO" sz="1800" dirty="0">
                <a:solidFill>
                  <a:schemeClr val="dk1"/>
                </a:solidFill>
                <a:latin typeface="Calibri"/>
                <a:ea typeface="Calibri"/>
                <a:cs typeface="Calibri"/>
                <a:sym typeface="Calibri"/>
              </a:rPr>
              <a:t>Porcentaje de glóbulos rojos en la sangre</a:t>
            </a:r>
            <a:endParaRPr dirty="0"/>
          </a:p>
          <a:p>
            <a:pPr>
              <a:buSzPts val="1800"/>
            </a:pPr>
            <a:r>
              <a:rPr lang="es-CO" sz="1800" dirty="0">
                <a:solidFill>
                  <a:schemeClr val="dk1"/>
                </a:solidFill>
                <a:latin typeface="Calibri"/>
                <a:ea typeface="Calibri"/>
                <a:cs typeface="Calibri"/>
                <a:sym typeface="Calibri"/>
              </a:rPr>
              <a:t>y si cada una de sus características se considera una dimensión una sola persona seria un </a:t>
            </a:r>
            <a:r>
              <a:rPr lang="es-CO" sz="1800" b="1" dirty="0">
                <a:solidFill>
                  <a:schemeClr val="dk1"/>
                </a:solidFill>
                <a:latin typeface="Calibri"/>
                <a:ea typeface="Calibri"/>
                <a:cs typeface="Calibri"/>
                <a:sym typeface="Calibri"/>
              </a:rPr>
              <a:t>punto </a:t>
            </a:r>
            <a:r>
              <a:rPr lang="es-CO" sz="1800" b="1" dirty="0" err="1">
                <a:solidFill>
                  <a:schemeClr val="dk1"/>
                </a:solidFill>
                <a:latin typeface="Calibri"/>
                <a:ea typeface="Calibri"/>
                <a:cs typeface="Calibri"/>
                <a:sym typeface="Calibri"/>
              </a:rPr>
              <a:t>multimendional</a:t>
            </a:r>
            <a:endParaRPr sz="1800" b="1" dirty="0">
              <a:solidFill>
                <a:schemeClr val="dk1"/>
              </a:solidFill>
              <a:latin typeface="Calibri"/>
              <a:ea typeface="Calibri"/>
              <a:cs typeface="Calibri"/>
              <a:sym typeface="Calibri"/>
            </a:endParaRPr>
          </a:p>
          <a:p>
            <a:pPr>
              <a:buSzPts val="1800"/>
            </a:pPr>
            <a:endParaRPr sz="1800" dirty="0">
              <a:solidFill>
                <a:schemeClr val="dk1"/>
              </a:solidFill>
              <a:latin typeface="Calibri"/>
              <a:ea typeface="Calibri"/>
              <a:cs typeface="Calibri"/>
              <a:sym typeface="Calibri"/>
            </a:endParaRPr>
          </a:p>
          <a:p>
            <a:pPr>
              <a:buSzPts val="1800"/>
            </a:pPr>
            <a:r>
              <a:rPr lang="es-CO" sz="1800" dirty="0">
                <a:solidFill>
                  <a:schemeClr val="dk1"/>
                </a:solidFill>
                <a:latin typeface="Calibri"/>
                <a:ea typeface="Calibri"/>
                <a:cs typeface="Calibri"/>
                <a:sym typeface="Calibri"/>
              </a:rPr>
              <a:t>Pero si estamos analizando la información de </a:t>
            </a:r>
            <a:r>
              <a:rPr lang="es-CO" sz="1800" b="1" dirty="0">
                <a:solidFill>
                  <a:schemeClr val="dk1"/>
                </a:solidFill>
                <a:latin typeface="Calibri"/>
                <a:ea typeface="Calibri"/>
                <a:cs typeface="Calibri"/>
                <a:sym typeface="Calibri"/>
              </a:rPr>
              <a:t>100</a:t>
            </a:r>
            <a:r>
              <a:rPr lang="es-CO" sz="1800" dirty="0">
                <a:solidFill>
                  <a:schemeClr val="dk1"/>
                </a:solidFill>
                <a:latin typeface="Calibri"/>
                <a:ea typeface="Calibri"/>
                <a:cs typeface="Calibri"/>
                <a:sym typeface="Calibri"/>
              </a:rPr>
              <a:t> personas con las mismas 6 características cada una , tendríamos un modelo muy complejo de poder imaginar en graficas de 2d y 3d que son las que el cerebro humano puede procesar</a:t>
            </a:r>
            <a:endParaRPr dirty="0"/>
          </a:p>
          <a:p>
            <a:pPr>
              <a:buSzPts val="1800"/>
            </a:pPr>
            <a:r>
              <a:rPr lang="es-CO" sz="1800" dirty="0">
                <a:solidFill>
                  <a:schemeClr val="dk1"/>
                </a:solidFill>
                <a:latin typeface="Calibri"/>
                <a:ea typeface="Calibri"/>
                <a:cs typeface="Calibri"/>
                <a:sym typeface="Calibri"/>
              </a:rPr>
              <a:t> (</a:t>
            </a:r>
            <a:r>
              <a:rPr lang="es-CO" sz="1800" b="1" dirty="0">
                <a:solidFill>
                  <a:srgbClr val="3333FF"/>
                </a:solidFill>
                <a:latin typeface="Calibri"/>
                <a:ea typeface="Calibri"/>
                <a:cs typeface="Calibri"/>
                <a:sym typeface="Calibri"/>
              </a:rPr>
              <a:t>por eso necesitamos de las matemáticas</a:t>
            </a:r>
            <a:r>
              <a:rPr lang="es-CO" sz="1800" dirty="0">
                <a:solidFill>
                  <a:schemeClr val="dk1"/>
                </a:solidFill>
                <a:latin typeface="Calibri"/>
                <a:ea typeface="Calibri"/>
                <a:cs typeface="Calibri"/>
                <a:sym typeface="Calibri"/>
              </a:rPr>
              <a:t> )</a:t>
            </a:r>
            <a:endParaRPr dirty="0"/>
          </a:p>
        </p:txBody>
      </p:sp>
      <p:sp>
        <p:nvSpPr>
          <p:cNvPr id="119" name="Google Shape;119;p13"/>
          <p:cNvSpPr/>
          <p:nvPr/>
        </p:nvSpPr>
        <p:spPr>
          <a:xfrm>
            <a:off x="8988571" y="1439334"/>
            <a:ext cx="770466" cy="770467"/>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20" name="Google Shape;120;p13"/>
          <p:cNvSpPr txBox="1"/>
          <p:nvPr/>
        </p:nvSpPr>
        <p:spPr>
          <a:xfrm>
            <a:off x="8300230" y="2209800"/>
            <a:ext cx="418704" cy="369332"/>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51</a:t>
            </a:r>
            <a:endParaRPr/>
          </a:p>
        </p:txBody>
      </p:sp>
      <p:sp>
        <p:nvSpPr>
          <p:cNvPr id="121" name="Google Shape;121;p13"/>
          <p:cNvSpPr txBox="1"/>
          <p:nvPr/>
        </p:nvSpPr>
        <p:spPr>
          <a:xfrm>
            <a:off x="10410971" y="1350764"/>
            <a:ext cx="593432" cy="369332"/>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1.67</a:t>
            </a:r>
            <a:endParaRPr/>
          </a:p>
        </p:txBody>
      </p:sp>
      <p:sp>
        <p:nvSpPr>
          <p:cNvPr id="122" name="Google Shape;122;p13"/>
          <p:cNvSpPr txBox="1"/>
          <p:nvPr/>
        </p:nvSpPr>
        <p:spPr>
          <a:xfrm>
            <a:off x="8806538" y="750332"/>
            <a:ext cx="1003801" cy="369332"/>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1900210</a:t>
            </a:r>
            <a:endParaRPr/>
          </a:p>
        </p:txBody>
      </p:sp>
      <p:sp>
        <p:nvSpPr>
          <p:cNvPr id="123" name="Google Shape;123;p13"/>
          <p:cNvSpPr txBox="1"/>
          <p:nvPr/>
        </p:nvSpPr>
        <p:spPr>
          <a:xfrm>
            <a:off x="8035512" y="1258332"/>
            <a:ext cx="652743" cy="369332"/>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0105</a:t>
            </a:r>
            <a:endParaRPr/>
          </a:p>
        </p:txBody>
      </p:sp>
      <p:sp>
        <p:nvSpPr>
          <p:cNvPr id="124" name="Google Shape;124;p13"/>
          <p:cNvSpPr txBox="1"/>
          <p:nvPr/>
        </p:nvSpPr>
        <p:spPr>
          <a:xfrm>
            <a:off x="10236243" y="1979322"/>
            <a:ext cx="301686" cy="369332"/>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2</a:t>
            </a:r>
            <a:endParaRPr/>
          </a:p>
        </p:txBody>
      </p:sp>
      <p:sp>
        <p:nvSpPr>
          <p:cNvPr id="125" name="Google Shape;125;p13"/>
          <p:cNvSpPr txBox="1"/>
          <p:nvPr/>
        </p:nvSpPr>
        <p:spPr>
          <a:xfrm>
            <a:off x="9071694" y="2561406"/>
            <a:ext cx="593432" cy="369332"/>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0.87</a:t>
            </a:r>
            <a:endParaRPr/>
          </a:p>
        </p:txBody>
      </p:sp>
      <p:cxnSp>
        <p:nvCxnSpPr>
          <p:cNvPr id="126" name="Google Shape;126;p13"/>
          <p:cNvCxnSpPr>
            <a:stCxn id="119" idx="1"/>
            <a:endCxn id="123" idx="3"/>
          </p:cNvCxnSpPr>
          <p:nvPr/>
        </p:nvCxnSpPr>
        <p:spPr>
          <a:xfrm rot="10800000">
            <a:off x="8688303" y="1442965"/>
            <a:ext cx="413100" cy="1092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27" name="Google Shape;127;p13"/>
          <p:cNvCxnSpPr>
            <a:stCxn id="119" idx="0"/>
            <a:endCxn id="122" idx="2"/>
          </p:cNvCxnSpPr>
          <p:nvPr/>
        </p:nvCxnSpPr>
        <p:spPr>
          <a:xfrm rot="10800000">
            <a:off x="9308404" y="1119533"/>
            <a:ext cx="65400" cy="3198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28" name="Google Shape;128;p13"/>
          <p:cNvCxnSpPr>
            <a:stCxn id="119" idx="6"/>
            <a:endCxn id="121" idx="1"/>
          </p:cNvCxnSpPr>
          <p:nvPr/>
        </p:nvCxnSpPr>
        <p:spPr>
          <a:xfrm rot="10800000" flipH="1">
            <a:off x="9759037" y="1535367"/>
            <a:ext cx="651900" cy="2892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29" name="Google Shape;129;p13"/>
          <p:cNvCxnSpPr>
            <a:stCxn id="119" idx="5"/>
            <a:endCxn id="124" idx="1"/>
          </p:cNvCxnSpPr>
          <p:nvPr/>
        </p:nvCxnSpPr>
        <p:spPr>
          <a:xfrm>
            <a:off x="9646205" y="2096968"/>
            <a:ext cx="590100" cy="669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30" name="Google Shape;130;p13"/>
          <p:cNvCxnSpPr>
            <a:stCxn id="119" idx="4"/>
            <a:endCxn id="125" idx="0"/>
          </p:cNvCxnSpPr>
          <p:nvPr/>
        </p:nvCxnSpPr>
        <p:spPr>
          <a:xfrm flipH="1">
            <a:off x="9368404" y="2209800"/>
            <a:ext cx="5400" cy="3516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31" name="Google Shape;131;p13"/>
          <p:cNvCxnSpPr>
            <a:stCxn id="119" idx="3"/>
            <a:endCxn id="120" idx="0"/>
          </p:cNvCxnSpPr>
          <p:nvPr/>
        </p:nvCxnSpPr>
        <p:spPr>
          <a:xfrm flipH="1">
            <a:off x="8509503" y="2096968"/>
            <a:ext cx="591900" cy="1128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sp>
        <p:nvSpPr>
          <p:cNvPr id="132" name="Google Shape;132;p13"/>
          <p:cNvSpPr/>
          <p:nvPr/>
        </p:nvSpPr>
        <p:spPr>
          <a:xfrm>
            <a:off x="9240136" y="406363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cxnSp>
        <p:nvCxnSpPr>
          <p:cNvPr id="133" name="Google Shape;133;p13"/>
          <p:cNvCxnSpPr/>
          <p:nvPr/>
        </p:nvCxnSpPr>
        <p:spPr>
          <a:xfrm>
            <a:off x="7784188" y="3282344"/>
            <a:ext cx="40133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686"/>
              </a:srgbClr>
            </a:outerShdw>
          </a:effectLst>
        </p:spPr>
      </p:cxnSp>
      <p:cxnSp>
        <p:nvCxnSpPr>
          <p:cNvPr id="134" name="Google Shape;134;p13"/>
          <p:cNvCxnSpPr>
            <a:cxnSpLocks/>
          </p:cNvCxnSpPr>
          <p:nvPr/>
        </p:nvCxnSpPr>
        <p:spPr>
          <a:xfrm flipV="1">
            <a:off x="3874883" y="1979325"/>
            <a:ext cx="2940070" cy="2002281"/>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5686"/>
              </a:srgbClr>
            </a:outerShdw>
          </a:effectLst>
        </p:spPr>
      </p:cxnSp>
      <p:sp>
        <p:nvSpPr>
          <p:cNvPr id="135" name="Google Shape;135;p13"/>
          <p:cNvSpPr/>
          <p:nvPr/>
        </p:nvSpPr>
        <p:spPr>
          <a:xfrm>
            <a:off x="9538903" y="4183492"/>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36" name="Google Shape;136;p13"/>
          <p:cNvSpPr/>
          <p:nvPr/>
        </p:nvSpPr>
        <p:spPr>
          <a:xfrm>
            <a:off x="9295410" y="3911235"/>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37" name="Google Shape;137;p13"/>
          <p:cNvSpPr/>
          <p:nvPr/>
        </p:nvSpPr>
        <p:spPr>
          <a:xfrm>
            <a:off x="9386503" y="4384465"/>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38" name="Google Shape;138;p13"/>
          <p:cNvSpPr/>
          <p:nvPr/>
        </p:nvSpPr>
        <p:spPr>
          <a:xfrm>
            <a:off x="10054056" y="4026917"/>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39" name="Google Shape;139;p13"/>
          <p:cNvSpPr/>
          <p:nvPr/>
        </p:nvSpPr>
        <p:spPr>
          <a:xfrm>
            <a:off x="9334236" y="366276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40" name="Google Shape;140;p13"/>
          <p:cNvSpPr/>
          <p:nvPr/>
        </p:nvSpPr>
        <p:spPr>
          <a:xfrm>
            <a:off x="9486636" y="3815165"/>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41" name="Google Shape;141;p13"/>
          <p:cNvSpPr/>
          <p:nvPr/>
        </p:nvSpPr>
        <p:spPr>
          <a:xfrm>
            <a:off x="9639036" y="3967565"/>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42" name="Google Shape;142;p13"/>
          <p:cNvSpPr/>
          <p:nvPr/>
        </p:nvSpPr>
        <p:spPr>
          <a:xfrm>
            <a:off x="9711003" y="4496772"/>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43" name="Google Shape;143;p13"/>
          <p:cNvSpPr/>
          <p:nvPr/>
        </p:nvSpPr>
        <p:spPr>
          <a:xfrm>
            <a:off x="9892043" y="426102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44" name="Google Shape;144;p13"/>
          <p:cNvSpPr/>
          <p:nvPr/>
        </p:nvSpPr>
        <p:spPr>
          <a:xfrm>
            <a:off x="10206456" y="4179317"/>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45" name="Google Shape;145;p13"/>
          <p:cNvSpPr/>
          <p:nvPr/>
        </p:nvSpPr>
        <p:spPr>
          <a:xfrm>
            <a:off x="10358856" y="4331717"/>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46" name="Google Shape;146;p13"/>
          <p:cNvSpPr/>
          <p:nvPr/>
        </p:nvSpPr>
        <p:spPr>
          <a:xfrm>
            <a:off x="10502139" y="3884566"/>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47" name="Google Shape;147;p13"/>
          <p:cNvSpPr/>
          <p:nvPr/>
        </p:nvSpPr>
        <p:spPr>
          <a:xfrm>
            <a:off x="10080190" y="4516362"/>
            <a:ext cx="172100" cy="192141"/>
          </a:xfrm>
          <a:prstGeom prst="smileyFace">
            <a:avLst>
              <a:gd name="adj" fmla="val 4653"/>
            </a:avLst>
          </a:prstGeom>
          <a:solidFill>
            <a:srgbClr val="93895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48" name="Google Shape;148;p13"/>
          <p:cNvSpPr/>
          <p:nvPr/>
        </p:nvSpPr>
        <p:spPr>
          <a:xfrm>
            <a:off x="10064143" y="3699277"/>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49" name="Google Shape;149;p13"/>
          <p:cNvSpPr/>
          <p:nvPr/>
        </p:nvSpPr>
        <p:spPr>
          <a:xfrm>
            <a:off x="10682209" y="4179317"/>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50" name="Google Shape;150;p13"/>
          <p:cNvSpPr/>
          <p:nvPr/>
        </p:nvSpPr>
        <p:spPr>
          <a:xfrm>
            <a:off x="9799633" y="403793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51" name="Google Shape;151;p13"/>
          <p:cNvSpPr/>
          <p:nvPr/>
        </p:nvSpPr>
        <p:spPr>
          <a:xfrm>
            <a:off x="10098400" y="4157792"/>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52" name="Google Shape;152;p13"/>
          <p:cNvSpPr/>
          <p:nvPr/>
        </p:nvSpPr>
        <p:spPr>
          <a:xfrm>
            <a:off x="10378556" y="4680080"/>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53" name="Google Shape;153;p13"/>
          <p:cNvSpPr/>
          <p:nvPr/>
        </p:nvSpPr>
        <p:spPr>
          <a:xfrm>
            <a:off x="10487665" y="3564070"/>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54" name="Google Shape;154;p13"/>
          <p:cNvSpPr/>
          <p:nvPr/>
        </p:nvSpPr>
        <p:spPr>
          <a:xfrm>
            <a:off x="10613553" y="4001217"/>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55" name="Google Shape;155;p13"/>
          <p:cNvSpPr/>
          <p:nvPr/>
        </p:nvSpPr>
        <p:spPr>
          <a:xfrm>
            <a:off x="9893733" y="363706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56" name="Google Shape;156;p13"/>
          <p:cNvSpPr/>
          <p:nvPr/>
        </p:nvSpPr>
        <p:spPr>
          <a:xfrm>
            <a:off x="10046133" y="3789465"/>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57" name="Google Shape;157;p13"/>
          <p:cNvSpPr/>
          <p:nvPr/>
        </p:nvSpPr>
        <p:spPr>
          <a:xfrm>
            <a:off x="10198533" y="3941865"/>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58" name="Google Shape;158;p13"/>
          <p:cNvSpPr/>
          <p:nvPr/>
        </p:nvSpPr>
        <p:spPr>
          <a:xfrm>
            <a:off x="10270500" y="4471072"/>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59" name="Google Shape;159;p13"/>
          <p:cNvSpPr/>
          <p:nvPr/>
        </p:nvSpPr>
        <p:spPr>
          <a:xfrm>
            <a:off x="10434565" y="413957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60" name="Google Shape;160;p13"/>
          <p:cNvSpPr/>
          <p:nvPr/>
        </p:nvSpPr>
        <p:spPr>
          <a:xfrm>
            <a:off x="10918353" y="3941865"/>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61" name="Google Shape;161;p13"/>
          <p:cNvSpPr/>
          <p:nvPr/>
        </p:nvSpPr>
        <p:spPr>
          <a:xfrm>
            <a:off x="10918353" y="4306017"/>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62" name="Google Shape;162;p13"/>
          <p:cNvSpPr/>
          <p:nvPr/>
        </p:nvSpPr>
        <p:spPr>
          <a:xfrm>
            <a:off x="10832303" y="4680080"/>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63" name="Google Shape;163;p13"/>
          <p:cNvSpPr/>
          <p:nvPr/>
        </p:nvSpPr>
        <p:spPr>
          <a:xfrm>
            <a:off x="10639687" y="4490662"/>
            <a:ext cx="172100" cy="192141"/>
          </a:xfrm>
          <a:prstGeom prst="smileyFace">
            <a:avLst>
              <a:gd name="adj" fmla="val 4653"/>
            </a:avLst>
          </a:prstGeom>
          <a:solidFill>
            <a:srgbClr val="93895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64" name="Google Shape;164;p13"/>
          <p:cNvSpPr/>
          <p:nvPr/>
        </p:nvSpPr>
        <p:spPr>
          <a:xfrm>
            <a:off x="10919853" y="3661076"/>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65" name="Google Shape;165;p13"/>
          <p:cNvSpPr/>
          <p:nvPr/>
        </p:nvSpPr>
        <p:spPr>
          <a:xfrm>
            <a:off x="9547595" y="3493065"/>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66" name="Google Shape;166;p13"/>
          <p:cNvSpPr/>
          <p:nvPr/>
        </p:nvSpPr>
        <p:spPr>
          <a:xfrm>
            <a:off x="9131323" y="4357095"/>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67" name="Google Shape;167;p13"/>
          <p:cNvSpPr/>
          <p:nvPr/>
        </p:nvSpPr>
        <p:spPr>
          <a:xfrm>
            <a:off x="11200329" y="4663213"/>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68" name="Google Shape;168;p13"/>
          <p:cNvSpPr/>
          <p:nvPr/>
        </p:nvSpPr>
        <p:spPr>
          <a:xfrm>
            <a:off x="10596159" y="483786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69" name="Google Shape;169;p13"/>
          <p:cNvSpPr/>
          <p:nvPr/>
        </p:nvSpPr>
        <p:spPr>
          <a:xfrm>
            <a:off x="11197019" y="4393227"/>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70" name="Google Shape;170;p13"/>
          <p:cNvSpPr/>
          <p:nvPr/>
        </p:nvSpPr>
        <p:spPr>
          <a:xfrm>
            <a:off x="8841236" y="411996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71" name="Google Shape;171;p13"/>
          <p:cNvSpPr/>
          <p:nvPr/>
        </p:nvSpPr>
        <p:spPr>
          <a:xfrm>
            <a:off x="9810338" y="4810052"/>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cxnSp>
        <p:nvCxnSpPr>
          <p:cNvPr id="172" name="Google Shape;172;p13"/>
          <p:cNvCxnSpPr>
            <a:cxnSpLocks/>
          </p:cNvCxnSpPr>
          <p:nvPr/>
        </p:nvCxnSpPr>
        <p:spPr>
          <a:xfrm>
            <a:off x="4499572" y="4122987"/>
            <a:ext cx="4044300" cy="35978"/>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5686"/>
              </a:srgbClr>
            </a:outerShdw>
          </a:effectLst>
        </p:spPr>
      </p:cxnSp>
      <p:sp>
        <p:nvSpPr>
          <p:cNvPr id="173" name="Google Shape;173;p13"/>
          <p:cNvSpPr/>
          <p:nvPr/>
        </p:nvSpPr>
        <p:spPr>
          <a:xfrm>
            <a:off x="9225127" y="4897466"/>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74" name="Google Shape;174;p13"/>
          <p:cNvSpPr/>
          <p:nvPr/>
        </p:nvSpPr>
        <p:spPr>
          <a:xfrm>
            <a:off x="9377527" y="5049866"/>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75" name="Google Shape;175;p13"/>
          <p:cNvSpPr/>
          <p:nvPr/>
        </p:nvSpPr>
        <p:spPr>
          <a:xfrm>
            <a:off x="9520810" y="4602715"/>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76" name="Google Shape;176;p13"/>
          <p:cNvSpPr/>
          <p:nvPr/>
        </p:nvSpPr>
        <p:spPr>
          <a:xfrm>
            <a:off x="9700880" y="4897466"/>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77" name="Google Shape;177;p13"/>
          <p:cNvSpPr/>
          <p:nvPr/>
        </p:nvSpPr>
        <p:spPr>
          <a:xfrm>
            <a:off x="9397227" y="5398229"/>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78" name="Google Shape;178;p13"/>
          <p:cNvSpPr/>
          <p:nvPr/>
        </p:nvSpPr>
        <p:spPr>
          <a:xfrm>
            <a:off x="9506336" y="4282219"/>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79" name="Google Shape;179;p13"/>
          <p:cNvSpPr/>
          <p:nvPr/>
        </p:nvSpPr>
        <p:spPr>
          <a:xfrm>
            <a:off x="9632224" y="471936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80" name="Google Shape;180;p13"/>
          <p:cNvSpPr/>
          <p:nvPr/>
        </p:nvSpPr>
        <p:spPr>
          <a:xfrm>
            <a:off x="9217204" y="4660014"/>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81" name="Google Shape;181;p13"/>
          <p:cNvSpPr/>
          <p:nvPr/>
        </p:nvSpPr>
        <p:spPr>
          <a:xfrm>
            <a:off x="9289171" y="5189221"/>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82" name="Google Shape;182;p13"/>
          <p:cNvSpPr/>
          <p:nvPr/>
        </p:nvSpPr>
        <p:spPr>
          <a:xfrm>
            <a:off x="9453236" y="485772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83" name="Google Shape;183;p13"/>
          <p:cNvSpPr/>
          <p:nvPr/>
        </p:nvSpPr>
        <p:spPr>
          <a:xfrm>
            <a:off x="9937024" y="4660014"/>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84" name="Google Shape;184;p13"/>
          <p:cNvSpPr/>
          <p:nvPr/>
        </p:nvSpPr>
        <p:spPr>
          <a:xfrm>
            <a:off x="9937024" y="5024166"/>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85" name="Google Shape;185;p13"/>
          <p:cNvSpPr/>
          <p:nvPr/>
        </p:nvSpPr>
        <p:spPr>
          <a:xfrm>
            <a:off x="9850974" y="5398229"/>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86" name="Google Shape;186;p13"/>
          <p:cNvSpPr/>
          <p:nvPr/>
        </p:nvSpPr>
        <p:spPr>
          <a:xfrm>
            <a:off x="9658358" y="5208811"/>
            <a:ext cx="172100" cy="192141"/>
          </a:xfrm>
          <a:prstGeom prst="smileyFace">
            <a:avLst>
              <a:gd name="adj" fmla="val 4653"/>
            </a:avLst>
          </a:prstGeom>
          <a:solidFill>
            <a:srgbClr val="93895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87" name="Google Shape;187;p13"/>
          <p:cNvSpPr/>
          <p:nvPr/>
        </p:nvSpPr>
        <p:spPr>
          <a:xfrm>
            <a:off x="9938524" y="4379225"/>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88" name="Google Shape;188;p13"/>
          <p:cNvSpPr/>
          <p:nvPr/>
        </p:nvSpPr>
        <p:spPr>
          <a:xfrm>
            <a:off x="10219000" y="5381362"/>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89" name="Google Shape;189;p13"/>
          <p:cNvSpPr/>
          <p:nvPr/>
        </p:nvSpPr>
        <p:spPr>
          <a:xfrm>
            <a:off x="9614830" y="555601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90" name="Google Shape;190;p13"/>
          <p:cNvSpPr/>
          <p:nvPr/>
        </p:nvSpPr>
        <p:spPr>
          <a:xfrm>
            <a:off x="10215690" y="5111376"/>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91" name="Google Shape;191;p13"/>
          <p:cNvSpPr/>
          <p:nvPr/>
        </p:nvSpPr>
        <p:spPr>
          <a:xfrm>
            <a:off x="10120406" y="4825648"/>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92" name="Google Shape;192;p13"/>
          <p:cNvSpPr/>
          <p:nvPr/>
        </p:nvSpPr>
        <p:spPr>
          <a:xfrm>
            <a:off x="10554656" y="5325993"/>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93" name="Google Shape;193;p13"/>
          <p:cNvSpPr/>
          <p:nvPr/>
        </p:nvSpPr>
        <p:spPr>
          <a:xfrm>
            <a:off x="10826889" y="5494299"/>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94" name="Google Shape;194;p13"/>
          <p:cNvSpPr/>
          <p:nvPr/>
        </p:nvSpPr>
        <p:spPr>
          <a:xfrm>
            <a:off x="11069809" y="5169418"/>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95" name="Google Shape;195;p13"/>
          <p:cNvSpPr/>
          <p:nvPr/>
        </p:nvSpPr>
        <p:spPr>
          <a:xfrm>
            <a:off x="10349989" y="4805266"/>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96" name="Google Shape;196;p13"/>
          <p:cNvSpPr/>
          <p:nvPr/>
        </p:nvSpPr>
        <p:spPr>
          <a:xfrm>
            <a:off x="10502389" y="4957666"/>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97" name="Google Shape;197;p13"/>
          <p:cNvSpPr/>
          <p:nvPr/>
        </p:nvSpPr>
        <p:spPr>
          <a:xfrm>
            <a:off x="10654789" y="5110066"/>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98" name="Google Shape;198;p13"/>
          <p:cNvSpPr/>
          <p:nvPr/>
        </p:nvSpPr>
        <p:spPr>
          <a:xfrm>
            <a:off x="11222209" y="5321818"/>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199" name="Google Shape;199;p13"/>
          <p:cNvSpPr/>
          <p:nvPr/>
        </p:nvSpPr>
        <p:spPr>
          <a:xfrm>
            <a:off x="11079896" y="4841778"/>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200" name="Google Shape;200;p13"/>
          <p:cNvSpPr/>
          <p:nvPr/>
        </p:nvSpPr>
        <p:spPr>
          <a:xfrm>
            <a:off x="10815386" y="5180436"/>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201" name="Google Shape;201;p13"/>
          <p:cNvSpPr/>
          <p:nvPr/>
        </p:nvSpPr>
        <p:spPr>
          <a:xfrm>
            <a:off x="11114153" y="5300293"/>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202" name="Google Shape;202;p13"/>
          <p:cNvSpPr/>
          <p:nvPr/>
        </p:nvSpPr>
        <p:spPr>
          <a:xfrm>
            <a:off x="10909486" y="4779566"/>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203" name="Google Shape;203;p13"/>
          <p:cNvSpPr/>
          <p:nvPr/>
        </p:nvSpPr>
        <p:spPr>
          <a:xfrm>
            <a:off x="11061886" y="4931966"/>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204" name="Google Shape;204;p13"/>
          <p:cNvSpPr/>
          <p:nvPr/>
        </p:nvSpPr>
        <p:spPr>
          <a:xfrm>
            <a:off x="11214286" y="5084366"/>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205" name="Google Shape;205;p13"/>
          <p:cNvSpPr/>
          <p:nvPr/>
        </p:nvSpPr>
        <p:spPr>
          <a:xfrm>
            <a:off x="10563348" y="4635566"/>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206" name="Google Shape;206;p13"/>
          <p:cNvSpPr/>
          <p:nvPr/>
        </p:nvSpPr>
        <p:spPr>
          <a:xfrm>
            <a:off x="9856989" y="526246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207" name="Google Shape;207;p13"/>
          <p:cNvSpPr/>
          <p:nvPr/>
        </p:nvSpPr>
        <p:spPr>
          <a:xfrm>
            <a:off x="10410971" y="5556015"/>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208" name="Google Shape;208;p13"/>
          <p:cNvSpPr/>
          <p:nvPr/>
        </p:nvSpPr>
        <p:spPr>
          <a:xfrm>
            <a:off x="9042273" y="3778512"/>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209" name="Google Shape;209;p13"/>
          <p:cNvSpPr/>
          <p:nvPr/>
        </p:nvSpPr>
        <p:spPr>
          <a:xfrm>
            <a:off x="9037285" y="4756084"/>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cxnSp>
        <p:nvCxnSpPr>
          <p:cNvPr id="9" name="Conector recto 8">
            <a:extLst>
              <a:ext uri="{FF2B5EF4-FFF2-40B4-BE49-F238E27FC236}">
                <a16:creationId xmlns:a16="http://schemas.microsoft.com/office/drawing/2014/main" id="{FAB3AC37-F4CF-4527-B5B4-18AE1FD263D7}"/>
              </a:ext>
            </a:extLst>
          </p:cNvPr>
          <p:cNvCxnSpPr/>
          <p:nvPr/>
        </p:nvCxnSpPr>
        <p:spPr>
          <a:xfrm flipV="1">
            <a:off x="4517679" y="4119965"/>
            <a:ext cx="0" cy="307822"/>
          </a:xfrm>
          <a:prstGeom prst="line">
            <a:avLst/>
          </a:prstGeom>
          <a:noFill/>
          <a:ln w="25400" cap="flat" cmpd="sng">
            <a:solidFill>
              <a:schemeClr val="accent2"/>
            </a:solidFill>
            <a:prstDash val="solid"/>
            <a:round/>
            <a:headEnd type="none" w="med" len="med"/>
            <a:tailEnd type="none" w="med" len="med"/>
          </a:ln>
          <a:effectLst>
            <a:outerShdw blurRad="40000" dist="20000" dir="5400000" rotWithShape="0">
              <a:srgbClr val="000000">
                <a:alpha val="35686"/>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4"/>
          <p:cNvSpPr txBox="1"/>
          <p:nvPr/>
        </p:nvSpPr>
        <p:spPr>
          <a:xfrm>
            <a:off x="1" y="74377"/>
            <a:ext cx="6383868" cy="658953"/>
          </a:xfrm>
          <a:prstGeom prst="rect">
            <a:avLst/>
          </a:prstGeom>
          <a:solidFill>
            <a:srgbClr val="094E76"/>
          </a:solidFill>
          <a:ln>
            <a:noFill/>
          </a:ln>
        </p:spPr>
        <p:txBody>
          <a:bodyPr spcFirstLastPara="1" wrap="square" lIns="101875" tIns="50925" rIns="101875" bIns="50925" anchor="ctr" anchorCtr="0">
            <a:normAutofit fontScale="85000" lnSpcReduction="100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sym typeface="Tahoma"/>
              </a:rPr>
              <a:t>When machines have ideas</a:t>
            </a:r>
            <a:endParaRPr/>
          </a:p>
        </p:txBody>
      </p:sp>
      <p:sp>
        <p:nvSpPr>
          <p:cNvPr id="215" name="Google Shape;215;p14"/>
          <p:cNvSpPr txBox="1"/>
          <p:nvPr/>
        </p:nvSpPr>
        <p:spPr>
          <a:xfrm>
            <a:off x="0" y="733330"/>
            <a:ext cx="12192000" cy="5386049"/>
          </a:xfrm>
          <a:prstGeom prst="rect">
            <a:avLst/>
          </a:prstGeom>
          <a:noFill/>
          <a:ln>
            <a:noFill/>
          </a:ln>
        </p:spPr>
        <p:txBody>
          <a:bodyPr spcFirstLastPara="1" wrap="square" lIns="91425" tIns="45700" rIns="91425" bIns="45700" anchor="t" anchorCtr="0">
            <a:spAutoFit/>
          </a:bodyPr>
          <a:lstStyle/>
          <a:p>
            <a:pPr>
              <a:buSzPts val="2800"/>
            </a:pPr>
            <a:r>
              <a:rPr lang="es-CO" sz="3200" b="1" dirty="0">
                <a:solidFill>
                  <a:schemeClr val="dk1"/>
                </a:solidFill>
                <a:latin typeface="Arial" panose="020B0604020202020204" pitchFamily="34" charset="0"/>
                <a:ea typeface="Calibri"/>
                <a:cs typeface="Arial" panose="020B0604020202020204" pitchFamily="34" charset="0"/>
                <a:sym typeface="Calibri"/>
              </a:rPr>
              <a:t>P1Tx_ensayo_When_machines_have_ideas (Taller fuera de clase):</a:t>
            </a:r>
            <a:endParaRPr sz="1600" dirty="0">
              <a:latin typeface="Arial" panose="020B0604020202020204" pitchFamily="34" charset="0"/>
              <a:cs typeface="Arial" panose="020B0604020202020204" pitchFamily="34" charset="0"/>
            </a:endParaRPr>
          </a:p>
          <a:p>
            <a:pPr>
              <a:buSzPts val="1800"/>
            </a:pPr>
            <a:endParaRPr sz="2000" dirty="0">
              <a:solidFill>
                <a:schemeClr val="dk1"/>
              </a:solidFill>
              <a:latin typeface="Arial" panose="020B0604020202020204" pitchFamily="34" charset="0"/>
              <a:ea typeface="Calibri"/>
              <a:cs typeface="Arial" panose="020B0604020202020204" pitchFamily="34" charset="0"/>
              <a:sym typeface="Calibri"/>
            </a:endParaRPr>
          </a:p>
          <a:p>
            <a:pPr>
              <a:buSzPts val="1800"/>
            </a:pPr>
            <a:r>
              <a:rPr lang="es-CO" sz="2000" dirty="0">
                <a:solidFill>
                  <a:schemeClr val="dk1"/>
                </a:solidFill>
                <a:latin typeface="Arial" panose="020B0604020202020204" pitchFamily="34" charset="0"/>
                <a:ea typeface="Calibri"/>
                <a:cs typeface="Arial" panose="020B0604020202020204" pitchFamily="34" charset="0"/>
                <a:sym typeface="Calibri"/>
              </a:rPr>
              <a:t>Ver la presentación de </a:t>
            </a:r>
            <a:r>
              <a:rPr lang="es-CO" sz="2000" b="1" dirty="0">
                <a:solidFill>
                  <a:schemeClr val="dk1"/>
                </a:solidFill>
                <a:latin typeface="Arial" panose="020B0604020202020204" pitchFamily="34" charset="0"/>
                <a:ea typeface="Calibri"/>
                <a:cs typeface="Arial" panose="020B0604020202020204" pitchFamily="34" charset="0"/>
                <a:sym typeface="Calibri"/>
              </a:rPr>
              <a:t>Ben </a:t>
            </a:r>
            <a:r>
              <a:rPr lang="es-CO" sz="2000" b="1" dirty="0" err="1">
                <a:solidFill>
                  <a:schemeClr val="dk1"/>
                </a:solidFill>
                <a:latin typeface="Arial" panose="020B0604020202020204" pitchFamily="34" charset="0"/>
                <a:ea typeface="Calibri"/>
                <a:cs typeface="Arial" panose="020B0604020202020204" pitchFamily="34" charset="0"/>
                <a:sym typeface="Calibri"/>
              </a:rPr>
              <a:t>Vigoda</a:t>
            </a:r>
            <a:r>
              <a:rPr lang="es-CO" sz="2000" b="1" dirty="0">
                <a:solidFill>
                  <a:schemeClr val="dk1"/>
                </a:solidFill>
                <a:latin typeface="Arial" panose="020B0604020202020204" pitchFamily="34" charset="0"/>
                <a:ea typeface="Calibri"/>
                <a:cs typeface="Arial" panose="020B0604020202020204" pitchFamily="34" charset="0"/>
                <a:sym typeface="Calibri"/>
              </a:rPr>
              <a:t> </a:t>
            </a:r>
            <a:r>
              <a:rPr lang="es-CO" sz="2000" dirty="0">
                <a:solidFill>
                  <a:schemeClr val="dk1"/>
                </a:solidFill>
                <a:latin typeface="Arial" panose="020B0604020202020204" pitchFamily="34" charset="0"/>
                <a:ea typeface="Calibri"/>
                <a:cs typeface="Arial" panose="020B0604020202020204" pitchFamily="34" charset="0"/>
                <a:sym typeface="Calibri"/>
              </a:rPr>
              <a:t>sobre “</a:t>
            </a:r>
            <a:r>
              <a:rPr lang="es-CO" sz="2000" b="1" dirty="0" err="1">
                <a:solidFill>
                  <a:schemeClr val="dk1"/>
                </a:solidFill>
                <a:latin typeface="Arial" panose="020B0604020202020204" pitchFamily="34" charset="0"/>
                <a:ea typeface="Calibri"/>
                <a:cs typeface="Arial" panose="020B0604020202020204" pitchFamily="34" charset="0"/>
                <a:sym typeface="Calibri"/>
              </a:rPr>
              <a:t>When</a:t>
            </a:r>
            <a:r>
              <a:rPr lang="es-CO" sz="2000" b="1" dirty="0">
                <a:solidFill>
                  <a:schemeClr val="dk1"/>
                </a:solidFill>
                <a:latin typeface="Arial" panose="020B0604020202020204" pitchFamily="34" charset="0"/>
                <a:ea typeface="Calibri"/>
                <a:cs typeface="Arial" panose="020B0604020202020204" pitchFamily="34" charset="0"/>
                <a:sym typeface="Calibri"/>
              </a:rPr>
              <a:t> machines </a:t>
            </a:r>
            <a:r>
              <a:rPr lang="es-CO" sz="2000" b="1" dirty="0" err="1">
                <a:solidFill>
                  <a:schemeClr val="dk1"/>
                </a:solidFill>
                <a:latin typeface="Arial" panose="020B0604020202020204" pitchFamily="34" charset="0"/>
                <a:ea typeface="Calibri"/>
                <a:cs typeface="Arial" panose="020B0604020202020204" pitchFamily="34" charset="0"/>
                <a:sym typeface="Calibri"/>
              </a:rPr>
              <a:t>have</a:t>
            </a:r>
            <a:r>
              <a:rPr lang="es-CO" sz="2000" b="1" dirty="0">
                <a:solidFill>
                  <a:schemeClr val="dk1"/>
                </a:solidFill>
                <a:latin typeface="Arial" panose="020B0604020202020204" pitchFamily="34" charset="0"/>
                <a:ea typeface="Calibri"/>
                <a:cs typeface="Arial" panose="020B0604020202020204" pitchFamily="34" charset="0"/>
                <a:sym typeface="Calibri"/>
              </a:rPr>
              <a:t> ideas</a:t>
            </a:r>
            <a:r>
              <a:rPr lang="es-CO" sz="2000" dirty="0">
                <a:solidFill>
                  <a:schemeClr val="dk1"/>
                </a:solidFill>
                <a:latin typeface="Arial" panose="020B0604020202020204" pitchFamily="34" charset="0"/>
                <a:ea typeface="Calibri"/>
                <a:cs typeface="Arial" panose="020B0604020202020204" pitchFamily="34" charset="0"/>
                <a:sym typeface="Calibri"/>
              </a:rPr>
              <a:t>” y escribir un ensayo con las siguientes características:</a:t>
            </a:r>
            <a:endParaRPr sz="1600" dirty="0">
              <a:latin typeface="Arial" panose="020B0604020202020204" pitchFamily="34" charset="0"/>
              <a:cs typeface="Arial" panose="020B0604020202020204" pitchFamily="34" charset="0"/>
            </a:endParaRPr>
          </a:p>
          <a:p>
            <a:pPr>
              <a:buSzPts val="1800"/>
            </a:pPr>
            <a:endParaRPr sz="2000" dirty="0">
              <a:solidFill>
                <a:schemeClr val="dk1"/>
              </a:solidFill>
              <a:latin typeface="Arial" panose="020B0604020202020204" pitchFamily="34" charset="0"/>
              <a:ea typeface="Calibri"/>
              <a:cs typeface="Arial" panose="020B0604020202020204" pitchFamily="34" charset="0"/>
              <a:sym typeface="Calibri"/>
            </a:endParaRPr>
          </a:p>
          <a:p>
            <a:pPr marL="285750" indent="-285750">
              <a:buClr>
                <a:schemeClr val="dk1"/>
              </a:buClr>
              <a:buSzPts val="1800"/>
              <a:buFont typeface="Arial"/>
              <a:buChar char="•"/>
            </a:pPr>
            <a:r>
              <a:rPr lang="es-CO" sz="2000" dirty="0">
                <a:solidFill>
                  <a:schemeClr val="dk1"/>
                </a:solidFill>
                <a:latin typeface="Arial" panose="020B0604020202020204" pitchFamily="34" charset="0"/>
                <a:ea typeface="Calibri"/>
                <a:cs typeface="Arial" panose="020B0604020202020204" pitchFamily="34" charset="0"/>
                <a:sym typeface="Calibri"/>
              </a:rPr>
              <a:t>Tamaña Carta (con bordes: superior 3, izquierda 3, derecha 2, inferior 2)</a:t>
            </a:r>
            <a:endParaRPr sz="1600" dirty="0">
              <a:latin typeface="Arial" panose="020B0604020202020204" pitchFamily="34" charset="0"/>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Arial" panose="020B0604020202020204" pitchFamily="34" charset="0"/>
                <a:ea typeface="Calibri"/>
                <a:cs typeface="Arial" panose="020B0604020202020204" pitchFamily="34" charset="0"/>
                <a:sym typeface="Calibri"/>
              </a:rPr>
              <a:t>Una hoja, máximo 2</a:t>
            </a:r>
            <a:endParaRPr sz="1600" dirty="0">
              <a:latin typeface="Arial" panose="020B0604020202020204" pitchFamily="34" charset="0"/>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Arial" panose="020B0604020202020204" pitchFamily="34" charset="0"/>
                <a:ea typeface="Calibri"/>
                <a:cs typeface="Arial" panose="020B0604020202020204" pitchFamily="34" charset="0"/>
                <a:sym typeface="Calibri"/>
              </a:rPr>
              <a:t>Letra estilo Arial o Calibri y tamaño 12</a:t>
            </a:r>
            <a:endParaRPr sz="1600" dirty="0">
              <a:latin typeface="Arial" panose="020B0604020202020204" pitchFamily="34" charset="0"/>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Arial" panose="020B0604020202020204" pitchFamily="34" charset="0"/>
                <a:ea typeface="Calibri"/>
                <a:cs typeface="Arial" panose="020B0604020202020204" pitchFamily="34" charset="0"/>
                <a:sym typeface="Calibri"/>
              </a:rPr>
              <a:t>Interlineado: 1.5</a:t>
            </a:r>
            <a:endParaRPr sz="1600" dirty="0">
              <a:latin typeface="Arial" panose="020B0604020202020204" pitchFamily="34" charset="0"/>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Arial" panose="020B0604020202020204" pitchFamily="34" charset="0"/>
                <a:ea typeface="Calibri"/>
                <a:cs typeface="Arial" panose="020B0604020202020204" pitchFamily="34" charset="0"/>
                <a:sym typeface="Calibri"/>
              </a:rPr>
              <a:t>Alienación del texto: ajustado.</a:t>
            </a:r>
            <a:endParaRPr sz="1600" dirty="0">
              <a:latin typeface="Arial" panose="020B0604020202020204" pitchFamily="34" charset="0"/>
              <a:cs typeface="Arial" panose="020B0604020202020204" pitchFamily="34" charset="0"/>
            </a:endParaRPr>
          </a:p>
          <a:p>
            <a:pPr marL="285750" indent="-171450">
              <a:buClr>
                <a:schemeClr val="dk1"/>
              </a:buClr>
              <a:buSzPts val="1800"/>
            </a:pPr>
            <a:endParaRPr sz="2000" dirty="0">
              <a:solidFill>
                <a:schemeClr val="dk1"/>
              </a:solidFill>
              <a:latin typeface="Arial" panose="020B0604020202020204" pitchFamily="34" charset="0"/>
              <a:ea typeface="Calibri"/>
              <a:cs typeface="Arial" panose="020B0604020202020204" pitchFamily="34" charset="0"/>
              <a:sym typeface="Calibri"/>
            </a:endParaRPr>
          </a:p>
          <a:p>
            <a:pPr>
              <a:buSzPts val="1800"/>
            </a:pPr>
            <a:r>
              <a:rPr lang="es-CO" sz="2000" dirty="0">
                <a:solidFill>
                  <a:schemeClr val="dk1"/>
                </a:solidFill>
                <a:latin typeface="Arial" panose="020B0604020202020204" pitchFamily="34" charset="0"/>
                <a:ea typeface="Calibri"/>
                <a:cs typeface="Arial" panose="020B0604020202020204" pitchFamily="34" charset="0"/>
                <a:sym typeface="Calibri"/>
              </a:rPr>
              <a:t>La presentación esta en esta URL: </a:t>
            </a:r>
            <a:r>
              <a:rPr lang="es-CO" sz="2000" u="sng" dirty="0">
                <a:solidFill>
                  <a:schemeClr val="dk1"/>
                </a:solidFill>
                <a:latin typeface="Arial" panose="020B0604020202020204" pitchFamily="34" charset="0"/>
                <a:ea typeface="Calibri"/>
                <a:cs typeface="Arial" panose="020B0604020202020204" pitchFamily="34" charset="0"/>
                <a:sym typeface="Calibri"/>
                <a:hlinkClick r:id="rId3"/>
              </a:rPr>
              <a:t>https://www.youtube.com/watch?v=PCs3vsoMZfY</a:t>
            </a:r>
            <a:r>
              <a:rPr lang="es-CO" sz="2000" dirty="0">
                <a:solidFill>
                  <a:schemeClr val="dk1"/>
                </a:solidFill>
                <a:latin typeface="Arial" panose="020B0604020202020204" pitchFamily="34" charset="0"/>
                <a:ea typeface="Calibri"/>
                <a:cs typeface="Arial" panose="020B0604020202020204" pitchFamily="34" charset="0"/>
                <a:sym typeface="Calibri"/>
              </a:rPr>
              <a:t> (obviamente esta en ingles).</a:t>
            </a:r>
            <a:endParaRPr sz="1600" dirty="0">
              <a:latin typeface="Arial" panose="020B0604020202020204" pitchFamily="34" charset="0"/>
              <a:cs typeface="Arial" panose="020B0604020202020204" pitchFamily="34" charset="0"/>
            </a:endParaRPr>
          </a:p>
          <a:p>
            <a:pPr>
              <a:buSzPts val="1800"/>
            </a:pPr>
            <a:r>
              <a:rPr lang="es-CO" sz="2000" dirty="0">
                <a:solidFill>
                  <a:schemeClr val="dk1"/>
                </a:solidFill>
                <a:latin typeface="Arial" panose="020B0604020202020204" pitchFamily="34" charset="0"/>
                <a:ea typeface="Calibri"/>
                <a:cs typeface="Arial" panose="020B0604020202020204" pitchFamily="34" charset="0"/>
                <a:sym typeface="Calibri"/>
              </a:rPr>
              <a:t>Por si no saben quien es ese tal Ben </a:t>
            </a:r>
            <a:r>
              <a:rPr lang="es-CO" sz="2000" dirty="0" err="1">
                <a:solidFill>
                  <a:schemeClr val="dk1"/>
                </a:solidFill>
                <a:latin typeface="Arial" panose="020B0604020202020204" pitchFamily="34" charset="0"/>
                <a:ea typeface="Calibri"/>
                <a:cs typeface="Arial" panose="020B0604020202020204" pitchFamily="34" charset="0"/>
                <a:sym typeface="Calibri"/>
              </a:rPr>
              <a:t>Vigoda</a:t>
            </a:r>
            <a:r>
              <a:rPr lang="es-CO" sz="2000" dirty="0">
                <a:solidFill>
                  <a:schemeClr val="dk1"/>
                </a:solidFill>
                <a:latin typeface="Arial" panose="020B0604020202020204" pitchFamily="34" charset="0"/>
                <a:ea typeface="Calibri"/>
                <a:cs typeface="Arial" panose="020B0604020202020204" pitchFamily="34" charset="0"/>
                <a:sym typeface="Calibri"/>
              </a:rPr>
              <a:t>: </a:t>
            </a:r>
            <a:r>
              <a:rPr lang="es-CO" sz="2000" u="sng" dirty="0">
                <a:solidFill>
                  <a:schemeClr val="dk1"/>
                </a:solidFill>
                <a:latin typeface="Arial" panose="020B0604020202020204" pitchFamily="34" charset="0"/>
                <a:ea typeface="Calibri"/>
                <a:cs typeface="Arial" panose="020B0604020202020204" pitchFamily="34" charset="0"/>
                <a:sym typeface="Calibri"/>
                <a:hlinkClick r:id="rId4"/>
              </a:rPr>
              <a:t>https://tedxboston.org/speaker/vigoda</a:t>
            </a:r>
            <a:r>
              <a:rPr lang="es-CO" sz="2000" dirty="0">
                <a:solidFill>
                  <a:schemeClr val="dk1"/>
                </a:solidFill>
                <a:latin typeface="Arial" panose="020B0604020202020204" pitchFamily="34" charset="0"/>
                <a:ea typeface="Calibri"/>
                <a:cs typeface="Arial" panose="020B0604020202020204" pitchFamily="34" charset="0"/>
                <a:sym typeface="Calibri"/>
              </a:rPr>
              <a:t> </a:t>
            </a:r>
            <a:endParaRPr sz="1600" dirty="0">
              <a:latin typeface="Arial" panose="020B0604020202020204" pitchFamily="34" charset="0"/>
              <a:cs typeface="Arial" panose="020B0604020202020204" pitchFamily="34" charset="0"/>
            </a:endParaRPr>
          </a:p>
          <a:p>
            <a:pPr>
              <a:buSzPts val="1800"/>
            </a:pPr>
            <a:r>
              <a:rPr lang="es-CO" sz="2000" dirty="0">
                <a:solidFill>
                  <a:schemeClr val="dk1"/>
                </a:solidFill>
                <a:latin typeface="Arial" panose="020B0604020202020204" pitchFamily="34" charset="0"/>
                <a:ea typeface="Calibri"/>
                <a:cs typeface="Arial" panose="020B0604020202020204" pitchFamily="34" charset="0"/>
                <a:sym typeface="Calibri"/>
              </a:rPr>
              <a:t> </a:t>
            </a:r>
            <a:endParaRPr sz="1600" dirty="0">
              <a:latin typeface="Arial" panose="020B0604020202020204" pitchFamily="34" charset="0"/>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5" descr="Imagen relacionada"/>
          <p:cNvPicPr preferRelativeResize="0"/>
          <p:nvPr/>
        </p:nvPicPr>
        <p:blipFill rotWithShape="1">
          <a:blip r:embed="rId3">
            <a:alphaModFix/>
          </a:blip>
          <a:srcRect/>
          <a:stretch/>
        </p:blipFill>
        <p:spPr>
          <a:xfrm>
            <a:off x="1881868" y="1468076"/>
            <a:ext cx="3587115" cy="4420343"/>
          </a:xfrm>
          <a:prstGeom prst="rect">
            <a:avLst/>
          </a:prstGeom>
          <a:noFill/>
          <a:ln>
            <a:noFill/>
          </a:ln>
        </p:spPr>
      </p:pic>
      <p:sp>
        <p:nvSpPr>
          <p:cNvPr id="221" name="Google Shape;221;p15"/>
          <p:cNvSpPr txBox="1"/>
          <p:nvPr/>
        </p:nvSpPr>
        <p:spPr>
          <a:xfrm>
            <a:off x="6096000" y="1785420"/>
            <a:ext cx="4318636" cy="3785652"/>
          </a:xfrm>
          <a:prstGeom prst="rect">
            <a:avLst/>
          </a:prstGeom>
          <a:noFill/>
          <a:ln>
            <a:noFill/>
          </a:ln>
        </p:spPr>
        <p:txBody>
          <a:bodyPr spcFirstLastPara="1" wrap="square" lIns="91425" tIns="45700" rIns="91425" bIns="45700" anchor="t" anchorCtr="0">
            <a:spAutoFit/>
          </a:bodyPr>
          <a:lstStyle/>
          <a:p>
            <a:pPr algn="ctr">
              <a:buSzPts val="6000"/>
            </a:pPr>
            <a:r>
              <a:rPr lang="es-CO" sz="6000" b="1">
                <a:solidFill>
                  <a:schemeClr val="dk1"/>
                </a:solidFill>
                <a:latin typeface="Calibri"/>
                <a:ea typeface="Calibri"/>
                <a:cs typeface="Calibri"/>
                <a:sym typeface="Calibri"/>
              </a:rPr>
              <a:t>Machine learning y las matemáticas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6"/>
          <p:cNvSpPr/>
          <p:nvPr/>
        </p:nvSpPr>
        <p:spPr>
          <a:xfrm>
            <a:off x="1826243" y="1859671"/>
            <a:ext cx="1923155" cy="369332"/>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Cálculo Diferencial</a:t>
            </a:r>
            <a:endParaRPr/>
          </a:p>
        </p:txBody>
      </p:sp>
      <p:sp>
        <p:nvSpPr>
          <p:cNvPr id="227" name="Google Shape;227;p16"/>
          <p:cNvSpPr/>
          <p:nvPr/>
        </p:nvSpPr>
        <p:spPr>
          <a:xfrm>
            <a:off x="1826243" y="2356060"/>
            <a:ext cx="1634037" cy="369332"/>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Cálculo Integral</a:t>
            </a:r>
            <a:endParaRPr/>
          </a:p>
        </p:txBody>
      </p:sp>
      <p:sp>
        <p:nvSpPr>
          <p:cNvPr id="228" name="Google Shape;228;p16"/>
          <p:cNvSpPr/>
          <p:nvPr/>
        </p:nvSpPr>
        <p:spPr>
          <a:xfrm>
            <a:off x="1826242" y="2870257"/>
            <a:ext cx="1505284" cy="369332"/>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Álgebra Lineal</a:t>
            </a:r>
            <a:endParaRPr/>
          </a:p>
        </p:txBody>
      </p:sp>
      <p:sp>
        <p:nvSpPr>
          <p:cNvPr id="229" name="Google Shape;229;p16"/>
          <p:cNvSpPr/>
          <p:nvPr/>
        </p:nvSpPr>
        <p:spPr>
          <a:xfrm>
            <a:off x="1826243" y="3350011"/>
            <a:ext cx="1745093" cy="369332"/>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Cálculo Vectorial</a:t>
            </a:r>
            <a:endParaRPr/>
          </a:p>
        </p:txBody>
      </p:sp>
      <p:sp>
        <p:nvSpPr>
          <p:cNvPr id="230" name="Google Shape;230;p16"/>
          <p:cNvSpPr/>
          <p:nvPr/>
        </p:nvSpPr>
        <p:spPr>
          <a:xfrm>
            <a:off x="1826243" y="3870129"/>
            <a:ext cx="2485873" cy="369332"/>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Ecuaciones Diferenciales</a:t>
            </a:r>
            <a:endParaRPr/>
          </a:p>
        </p:txBody>
      </p:sp>
      <p:sp>
        <p:nvSpPr>
          <p:cNvPr id="231" name="Google Shape;231;p16"/>
          <p:cNvSpPr/>
          <p:nvPr/>
        </p:nvSpPr>
        <p:spPr>
          <a:xfrm>
            <a:off x="1826243" y="4366518"/>
            <a:ext cx="2090059" cy="369332"/>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Métodos Numéricos</a:t>
            </a:r>
            <a:endParaRPr/>
          </a:p>
        </p:txBody>
      </p:sp>
      <p:sp>
        <p:nvSpPr>
          <p:cNvPr id="232" name="Google Shape;232;p16"/>
          <p:cNvSpPr/>
          <p:nvPr/>
        </p:nvSpPr>
        <p:spPr>
          <a:xfrm>
            <a:off x="1826243" y="4880715"/>
            <a:ext cx="1167051" cy="369332"/>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Estadística</a:t>
            </a:r>
            <a:endParaRPr/>
          </a:p>
        </p:txBody>
      </p:sp>
      <p:sp>
        <p:nvSpPr>
          <p:cNvPr id="233" name="Google Shape;233;p16"/>
          <p:cNvSpPr/>
          <p:nvPr/>
        </p:nvSpPr>
        <p:spPr>
          <a:xfrm>
            <a:off x="4312115" y="1763486"/>
            <a:ext cx="830296" cy="3631474"/>
          </a:xfrm>
          <a:prstGeom prst="rightBrace">
            <a:avLst>
              <a:gd name="adj1" fmla="val 8333"/>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a:buSzPts val="1800"/>
            </a:pPr>
            <a:endParaRPr sz="1800">
              <a:solidFill>
                <a:schemeClr val="dk1"/>
              </a:solidFill>
              <a:latin typeface="Calibri"/>
              <a:ea typeface="Calibri"/>
              <a:cs typeface="Calibri"/>
              <a:sym typeface="Calibri"/>
            </a:endParaRPr>
          </a:p>
        </p:txBody>
      </p:sp>
      <p:sp>
        <p:nvSpPr>
          <p:cNvPr id="234" name="Google Shape;234;p16"/>
          <p:cNvSpPr/>
          <p:nvPr/>
        </p:nvSpPr>
        <p:spPr>
          <a:xfrm>
            <a:off x="5257421" y="3079214"/>
            <a:ext cx="1792170" cy="923330"/>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Base de las Ciencias de la computación</a:t>
            </a:r>
            <a:endParaRPr/>
          </a:p>
        </p:txBody>
      </p:sp>
      <p:sp>
        <p:nvSpPr>
          <p:cNvPr id="235" name="Google Shape;235;p16"/>
          <p:cNvSpPr/>
          <p:nvPr/>
        </p:nvSpPr>
        <p:spPr>
          <a:xfrm>
            <a:off x="7826452" y="3105855"/>
            <a:ext cx="4069935" cy="1200288"/>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3600"/>
            </a:pPr>
            <a:r>
              <a:rPr lang="es-CO" sz="3600" dirty="0">
                <a:solidFill>
                  <a:schemeClr val="dk1"/>
                </a:solidFill>
                <a:latin typeface="Calibri"/>
                <a:ea typeface="Calibri"/>
                <a:cs typeface="Calibri"/>
                <a:sym typeface="Calibri"/>
              </a:rPr>
              <a:t>Inteligencia Artificial</a:t>
            </a:r>
          </a:p>
          <a:p>
            <a:pPr algn="ctr">
              <a:buSzPts val="3600"/>
            </a:pPr>
            <a:r>
              <a:rPr lang="es-CO" sz="3600" dirty="0">
                <a:solidFill>
                  <a:schemeClr val="dk1"/>
                </a:solidFill>
                <a:latin typeface="Calibri"/>
                <a:cs typeface="Calibri"/>
                <a:sym typeface="Calibri"/>
              </a:rPr>
              <a:t>(machine learning)</a:t>
            </a:r>
            <a:endParaRPr dirty="0"/>
          </a:p>
        </p:txBody>
      </p:sp>
      <p:sp>
        <p:nvSpPr>
          <p:cNvPr id="236" name="Google Shape;236;p16"/>
          <p:cNvSpPr/>
          <p:nvPr/>
        </p:nvSpPr>
        <p:spPr>
          <a:xfrm>
            <a:off x="7206180" y="3350012"/>
            <a:ext cx="463683" cy="290343"/>
          </a:xfrm>
          <a:prstGeom prst="rightArrow">
            <a:avLst>
              <a:gd name="adj1" fmla="val 50000"/>
              <a:gd name="adj2" fmla="val 50000"/>
            </a:avLst>
          </a:prstGeom>
          <a:gradFill>
            <a:gsLst>
              <a:gs pos="0">
                <a:srgbClr val="3E7FCD"/>
              </a:gs>
              <a:gs pos="100000">
                <a:srgbClr val="96C0FF"/>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dk1"/>
              </a:solidFill>
              <a:latin typeface="Calibri"/>
              <a:ea typeface="Calibri"/>
              <a:cs typeface="Calibri"/>
              <a:sym typeface="Calibri"/>
            </a:endParaRPr>
          </a:p>
        </p:txBody>
      </p:sp>
      <p:sp>
        <p:nvSpPr>
          <p:cNvPr id="237" name="Google Shape;237;p16"/>
          <p:cNvSpPr txBox="1"/>
          <p:nvPr/>
        </p:nvSpPr>
        <p:spPr>
          <a:xfrm>
            <a:off x="1524000" y="74378"/>
            <a:ext cx="6145862" cy="467489"/>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442" b="1">
                <a:solidFill>
                  <a:schemeClr val="lt1"/>
                </a:solidFill>
                <a:latin typeface="Tahoma"/>
                <a:ea typeface="Tahoma"/>
                <a:cs typeface="Tahoma"/>
                <a:sym typeface="Tahoma"/>
              </a:rPr>
              <a:t>Machine learning y las matemáticas </a:t>
            </a:r>
            <a:endParaRPr sz="1295"/>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7"/>
          <p:cNvSpPr/>
          <p:nvPr/>
        </p:nvSpPr>
        <p:spPr>
          <a:xfrm>
            <a:off x="727296" y="0"/>
            <a:ext cx="4851603" cy="5925741"/>
          </a:xfrm>
          <a:prstGeom prst="rect">
            <a:avLst/>
          </a:prstGeom>
          <a:gradFill>
            <a:gsLst>
              <a:gs pos="0">
                <a:srgbClr val="4F81BD">
                  <a:alpha val="80000"/>
                </a:srgbClr>
              </a:gs>
              <a:gs pos="25000">
                <a:srgbClr val="4F81BD">
                  <a:alpha val="60000"/>
                </a:srgbClr>
              </a:gs>
              <a:gs pos="94000">
                <a:srgbClr val="C4BD97"/>
              </a:gs>
              <a:gs pos="100000">
                <a:srgbClr val="C4BD97"/>
              </a:gs>
            </a:gsLst>
            <a:lin ang="4200000" scaled="0"/>
          </a:gradFill>
          <a:ln>
            <a:noFill/>
          </a:ln>
        </p:spPr>
        <p:txBody>
          <a:bodyPr spcFirstLastPara="1" wrap="square" lIns="91425" tIns="45700" rIns="91425" bIns="45700" anchor="ctr" anchorCtr="0">
            <a:noAutofit/>
          </a:bodyPr>
          <a:lstStyle/>
          <a:p>
            <a:pPr algn="ctr">
              <a:buSzPts val="1350"/>
            </a:pPr>
            <a:endParaRPr sz="1350">
              <a:solidFill>
                <a:schemeClr val="lt1"/>
              </a:solidFill>
              <a:latin typeface="Calibri"/>
              <a:ea typeface="Calibri"/>
              <a:cs typeface="Calibri"/>
              <a:sym typeface="Calibri"/>
            </a:endParaRPr>
          </a:p>
        </p:txBody>
      </p:sp>
      <p:pic>
        <p:nvPicPr>
          <p:cNvPr id="243" name="Google Shape;243;p17"/>
          <p:cNvPicPr preferRelativeResize="0"/>
          <p:nvPr/>
        </p:nvPicPr>
        <p:blipFill rotWithShape="1">
          <a:blip r:embed="rId3">
            <a:alphaModFix/>
          </a:blip>
          <a:srcRect r="13200"/>
          <a:stretch/>
        </p:blipFill>
        <p:spPr>
          <a:xfrm>
            <a:off x="727295" y="0"/>
            <a:ext cx="9144000" cy="5925741"/>
          </a:xfrm>
          <a:prstGeom prst="rect">
            <a:avLst/>
          </a:prstGeom>
          <a:noFill/>
          <a:ln>
            <a:noFill/>
          </a:ln>
        </p:spPr>
      </p:pic>
      <p:sp>
        <p:nvSpPr>
          <p:cNvPr id="244" name="Google Shape;244;p17"/>
          <p:cNvSpPr txBox="1"/>
          <p:nvPr/>
        </p:nvSpPr>
        <p:spPr>
          <a:xfrm>
            <a:off x="5844693" y="1"/>
            <a:ext cx="4823287" cy="2550005"/>
          </a:xfrm>
          <a:prstGeom prst="rect">
            <a:avLst/>
          </a:prstGeom>
          <a:noFill/>
          <a:ln>
            <a:noFill/>
          </a:ln>
        </p:spPr>
        <p:txBody>
          <a:bodyPr spcFirstLastPara="1" wrap="square" lIns="91425" tIns="45700" rIns="91425" bIns="45700" anchor="ctr" anchorCtr="0">
            <a:normAutofit/>
          </a:bodyPr>
          <a:lstStyle/>
          <a:p>
            <a:pPr algn="ctr">
              <a:lnSpc>
                <a:spcPct val="90000"/>
              </a:lnSpc>
              <a:buSzPts val="4800"/>
            </a:pPr>
            <a:r>
              <a:rPr lang="es-CO" sz="4800" b="1">
                <a:latin typeface="Calibri"/>
                <a:ea typeface="Calibri"/>
                <a:cs typeface="Calibri"/>
                <a:sym typeface="Calibri"/>
              </a:rPr>
              <a:t>Machine learning y las matemáticas </a:t>
            </a:r>
            <a:endParaRPr/>
          </a:p>
        </p:txBody>
      </p:sp>
      <p:sp>
        <p:nvSpPr>
          <p:cNvPr id="245" name="Google Shape;245;p17"/>
          <p:cNvSpPr/>
          <p:nvPr/>
        </p:nvSpPr>
        <p:spPr>
          <a:xfrm>
            <a:off x="727295" y="720156"/>
            <a:ext cx="4320692" cy="4666770"/>
          </a:xfrm>
          <a:custGeom>
            <a:avLst/>
            <a:gdLst/>
            <a:ahLst/>
            <a:cxnLst/>
            <a:rect l="l" t="t" r="r" b="b"/>
            <a:pathLst>
              <a:path w="5000438" h="5400962" extrusionOk="0">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txBody>
          <a:bodyPr spcFirstLastPara="1" wrap="square" lIns="91425" tIns="45700" rIns="91425" bIns="45700" anchor="ctr" anchorCtr="0">
            <a:noAutofit/>
          </a:bodyPr>
          <a:lstStyle/>
          <a:p>
            <a:pPr algn="ctr">
              <a:buSzPts val="1350"/>
            </a:pPr>
            <a:endParaRPr sz="1350">
              <a:solidFill>
                <a:schemeClr val="lt1"/>
              </a:solidFill>
              <a:latin typeface="Calibri"/>
              <a:ea typeface="Calibri"/>
              <a:cs typeface="Calibri"/>
              <a:sym typeface="Calibri"/>
            </a:endParaRPr>
          </a:p>
        </p:txBody>
      </p:sp>
      <p:pic>
        <p:nvPicPr>
          <p:cNvPr id="246" name="Google Shape;246;p17" descr="Imagen relacionada"/>
          <p:cNvPicPr preferRelativeResize="0"/>
          <p:nvPr/>
        </p:nvPicPr>
        <p:blipFill rotWithShape="1">
          <a:blip r:embed="rId4">
            <a:alphaModFix/>
          </a:blip>
          <a:srcRect l="14101" r="21403" b="-1"/>
          <a:stretch/>
        </p:blipFill>
        <p:spPr>
          <a:xfrm>
            <a:off x="727315" y="885081"/>
            <a:ext cx="4180350" cy="4375387"/>
          </a:xfrm>
          <a:custGeom>
            <a:avLst/>
            <a:gdLst/>
            <a:ahLst/>
            <a:cxnLst/>
            <a:rect l="l" t="t" r="r" b="b"/>
            <a:pathLst>
              <a:path w="4838041" h="5063738" extrusionOk="0">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ln>
            <a:noFill/>
          </a:ln>
        </p:spPr>
      </p:pic>
      <p:sp>
        <p:nvSpPr>
          <p:cNvPr id="247" name="Google Shape;247;p17"/>
          <p:cNvSpPr txBox="1"/>
          <p:nvPr/>
        </p:nvSpPr>
        <p:spPr>
          <a:xfrm>
            <a:off x="6271008" y="2180221"/>
            <a:ext cx="3733184" cy="3397088"/>
          </a:xfrm>
          <a:prstGeom prst="rect">
            <a:avLst/>
          </a:prstGeom>
          <a:noFill/>
          <a:ln>
            <a:noFill/>
          </a:ln>
        </p:spPr>
        <p:txBody>
          <a:bodyPr spcFirstLastPara="1" wrap="square" lIns="91425" tIns="45700" rIns="91425" bIns="45700" anchor="ctr" anchorCtr="0">
            <a:normAutofit/>
          </a:bodyPr>
          <a:lstStyle/>
          <a:p>
            <a:pPr algn="ctr">
              <a:lnSpc>
                <a:spcPct val="90000"/>
              </a:lnSpc>
              <a:buSzPts val="2800"/>
            </a:pPr>
            <a:r>
              <a:rPr lang="es-CO" sz="2800" dirty="0">
                <a:latin typeface="Calibri"/>
                <a:ea typeface="Calibri"/>
                <a:cs typeface="Calibri"/>
                <a:sym typeface="Calibri"/>
              </a:rPr>
              <a:t>La gran tarea en Machine Learning es encontrar  algoritmos que sean capaces de </a:t>
            </a:r>
            <a:r>
              <a:rPr lang="es-CO" sz="2800" b="1" dirty="0">
                <a:latin typeface="Calibri"/>
                <a:ea typeface="Calibri"/>
                <a:cs typeface="Calibri"/>
                <a:sym typeface="Calibri"/>
              </a:rPr>
              <a:t>aprender</a:t>
            </a:r>
            <a:r>
              <a:rPr lang="es-CO" sz="2800" dirty="0">
                <a:latin typeface="Calibri"/>
                <a:ea typeface="Calibri"/>
                <a:cs typeface="Calibri"/>
                <a:sym typeface="Calibri"/>
              </a:rPr>
              <a:t> sobre valores óptimos a partir de los datos con un porcentaje mínimo de </a:t>
            </a:r>
            <a:r>
              <a:rPr lang="es-CO" sz="2800" b="1" dirty="0">
                <a:latin typeface="Calibri"/>
                <a:ea typeface="Calibri"/>
                <a:cs typeface="Calibri"/>
                <a:sym typeface="Calibri"/>
              </a:rPr>
              <a:t>error</a:t>
            </a:r>
            <a:r>
              <a:rPr lang="es-CO" sz="2800" dirty="0">
                <a:latin typeface="Calibri"/>
                <a:ea typeface="Calibri"/>
                <a:cs typeface="Calibri"/>
                <a:sym typeface="Calibri"/>
              </a:rPr>
              <a:t>.</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8"/>
          <p:cNvSpPr txBox="1"/>
          <p:nvPr/>
        </p:nvSpPr>
        <p:spPr>
          <a:xfrm>
            <a:off x="1864976" y="732752"/>
            <a:ext cx="8407400" cy="3785611"/>
          </a:xfrm>
          <a:prstGeom prst="rect">
            <a:avLst/>
          </a:prstGeom>
          <a:noFill/>
          <a:ln>
            <a:noFill/>
          </a:ln>
        </p:spPr>
        <p:txBody>
          <a:bodyPr spcFirstLastPara="1" wrap="square" lIns="91425" tIns="45700" rIns="91425" bIns="45700" anchor="t" anchorCtr="0">
            <a:spAutoFit/>
          </a:bodyPr>
          <a:lstStyle/>
          <a:p>
            <a:pPr algn="ctr">
              <a:buSzPts val="8000"/>
            </a:pPr>
            <a:r>
              <a:rPr lang="es-CO" sz="8000" b="1">
                <a:solidFill>
                  <a:schemeClr val="dk1"/>
                </a:solidFill>
              </a:rPr>
              <a:t>Aquello que no se mide, no se puede mejorar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2"/>
          <p:cNvSpPr txBox="1"/>
          <p:nvPr/>
        </p:nvSpPr>
        <p:spPr>
          <a:xfrm>
            <a:off x="1125647" y="1856219"/>
            <a:ext cx="10444681" cy="3293169"/>
          </a:xfrm>
          <a:prstGeom prst="rect">
            <a:avLst/>
          </a:prstGeom>
          <a:noFill/>
          <a:ln>
            <a:noFill/>
          </a:ln>
        </p:spPr>
        <p:txBody>
          <a:bodyPr spcFirstLastPara="1" wrap="square" lIns="91425" tIns="45700" rIns="91425" bIns="45700" anchor="t" anchorCtr="0">
            <a:spAutoFit/>
          </a:bodyPr>
          <a:lstStyle/>
          <a:p>
            <a:pPr>
              <a:buSzPts val="3200"/>
            </a:pPr>
            <a:r>
              <a:rPr lang="es-CO" sz="3200" b="1" dirty="0" err="1">
                <a:solidFill>
                  <a:schemeClr val="dk1"/>
                </a:solidFill>
                <a:latin typeface="Calibri"/>
                <a:ea typeface="Calibri"/>
                <a:cs typeface="Calibri"/>
                <a:sym typeface="Calibri"/>
              </a:rPr>
              <a:t>Faculty</a:t>
            </a:r>
            <a:r>
              <a:rPr lang="es-CO" sz="3200" b="1" dirty="0">
                <a:solidFill>
                  <a:schemeClr val="dk1"/>
                </a:solidFill>
                <a:latin typeface="Calibri"/>
                <a:ea typeface="Calibri"/>
                <a:cs typeface="Calibri"/>
                <a:sym typeface="Calibri"/>
              </a:rPr>
              <a:t>: 	</a:t>
            </a:r>
            <a:r>
              <a:rPr lang="es-CO" sz="3200" b="1" dirty="0" err="1">
                <a:solidFill>
                  <a:schemeClr val="dk1"/>
                </a:solidFill>
                <a:latin typeface="Calibri"/>
                <a:ea typeface="Calibri"/>
                <a:cs typeface="Calibri"/>
                <a:sym typeface="Calibri"/>
              </a:rPr>
              <a:t>S</a:t>
            </a:r>
            <a:r>
              <a:rPr lang="es-CO" sz="3200" dirty="0" err="1">
                <a:solidFill>
                  <a:schemeClr val="dk1"/>
                </a:solidFill>
                <a:latin typeface="Calibri"/>
                <a:ea typeface="Calibri"/>
                <a:cs typeface="Calibri"/>
                <a:sym typeface="Calibri"/>
              </a:rPr>
              <a:t>ystems</a:t>
            </a:r>
            <a:r>
              <a:rPr lang="es-CO" sz="3200" dirty="0">
                <a:solidFill>
                  <a:schemeClr val="dk1"/>
                </a:solidFill>
                <a:latin typeface="Calibri"/>
                <a:ea typeface="Calibri"/>
                <a:cs typeface="Calibri"/>
                <a:sym typeface="Calibri"/>
              </a:rPr>
              <a:t> </a:t>
            </a:r>
            <a:r>
              <a:rPr lang="es-CO" sz="3200" dirty="0" err="1">
                <a:solidFill>
                  <a:schemeClr val="dk1"/>
                </a:solidFill>
                <a:latin typeface="Calibri"/>
                <a:ea typeface="Calibri"/>
                <a:cs typeface="Calibri"/>
                <a:sym typeface="Calibri"/>
              </a:rPr>
              <a:t>engineer</a:t>
            </a:r>
            <a:endParaRPr sz="3200" dirty="0">
              <a:solidFill>
                <a:schemeClr val="dk1"/>
              </a:solidFill>
              <a:latin typeface="Calibri"/>
              <a:ea typeface="Calibri"/>
              <a:cs typeface="Calibri"/>
              <a:sym typeface="Calibri"/>
            </a:endParaRPr>
          </a:p>
          <a:p>
            <a:pPr>
              <a:buSzPts val="3200"/>
            </a:pPr>
            <a:r>
              <a:rPr lang="es-CO" sz="3200" b="1" dirty="0" err="1">
                <a:solidFill>
                  <a:schemeClr val="dk1"/>
                </a:solidFill>
                <a:latin typeface="Calibri"/>
                <a:ea typeface="Calibri"/>
                <a:cs typeface="Calibri"/>
                <a:sym typeface="Calibri"/>
              </a:rPr>
              <a:t>Course</a:t>
            </a:r>
            <a:r>
              <a:rPr lang="es-CO" sz="3200" b="1" dirty="0">
                <a:solidFill>
                  <a:schemeClr val="dk1"/>
                </a:solidFill>
                <a:latin typeface="Calibri"/>
                <a:ea typeface="Calibri"/>
                <a:cs typeface="Calibri"/>
                <a:sym typeface="Calibri"/>
              </a:rPr>
              <a:t>: 	</a:t>
            </a:r>
            <a:r>
              <a:rPr lang="es-CO" sz="3200" dirty="0">
                <a:solidFill>
                  <a:schemeClr val="dk1"/>
                </a:solidFill>
                <a:latin typeface="Calibri"/>
                <a:ea typeface="Calibri"/>
                <a:cs typeface="Calibri"/>
                <a:sym typeface="Calibri"/>
              </a:rPr>
              <a:t>Deep Learning</a:t>
            </a:r>
            <a:endParaRPr sz="3200" b="1" dirty="0">
              <a:solidFill>
                <a:schemeClr val="dk1"/>
              </a:solidFill>
              <a:latin typeface="Calibri"/>
              <a:ea typeface="Calibri"/>
              <a:cs typeface="Calibri"/>
              <a:sym typeface="Calibri"/>
            </a:endParaRPr>
          </a:p>
          <a:p>
            <a:pPr>
              <a:buSzPts val="3200"/>
            </a:pPr>
            <a:r>
              <a:rPr lang="es-CO" sz="3200" b="1" dirty="0" err="1">
                <a:solidFill>
                  <a:schemeClr val="dk1"/>
                </a:solidFill>
                <a:latin typeface="Calibri"/>
                <a:ea typeface="Calibri"/>
                <a:cs typeface="Calibri"/>
                <a:sym typeface="Calibri"/>
              </a:rPr>
              <a:t>Topic</a:t>
            </a:r>
            <a:r>
              <a:rPr lang="es-CO" sz="3200" b="1" dirty="0">
                <a:solidFill>
                  <a:schemeClr val="dk1"/>
                </a:solidFill>
                <a:latin typeface="Calibri"/>
                <a:ea typeface="Calibri"/>
                <a:cs typeface="Calibri"/>
                <a:sym typeface="Calibri"/>
              </a:rPr>
              <a:t>:  	</a:t>
            </a:r>
            <a:r>
              <a:rPr lang="es-CO" sz="3200" dirty="0">
                <a:solidFill>
                  <a:schemeClr val="dk1"/>
                </a:solidFill>
                <a:latin typeface="Calibri"/>
                <a:ea typeface="Calibri"/>
                <a:cs typeface="Calibri"/>
                <a:sym typeface="Calibri"/>
              </a:rPr>
              <a:t>Algoritmos de machine learning</a:t>
            </a:r>
            <a:endParaRPr dirty="0"/>
          </a:p>
          <a:p>
            <a:pPr>
              <a:buSzPts val="2800"/>
            </a:pPr>
            <a:r>
              <a:rPr lang="es-CO" sz="2800" b="1" dirty="0">
                <a:solidFill>
                  <a:schemeClr val="dk1"/>
                </a:solidFill>
                <a:latin typeface="Calibri"/>
                <a:ea typeface="Calibri"/>
                <a:cs typeface="Calibri"/>
                <a:sym typeface="Calibri"/>
              </a:rPr>
              <a:t>________________________________________________</a:t>
            </a:r>
            <a:endParaRPr dirty="0"/>
          </a:p>
          <a:p>
            <a:pPr>
              <a:buSzPts val="2800"/>
            </a:pPr>
            <a:r>
              <a:rPr lang="es-CO" sz="2800" b="1" dirty="0" err="1">
                <a:solidFill>
                  <a:schemeClr val="dk1"/>
                </a:solidFill>
                <a:latin typeface="Calibri"/>
                <a:ea typeface="Calibri"/>
                <a:cs typeface="Calibri"/>
                <a:sym typeface="Calibri"/>
              </a:rPr>
              <a:t>Professor</a:t>
            </a:r>
            <a:r>
              <a:rPr lang="es-CO" sz="2800" b="1" dirty="0">
                <a:solidFill>
                  <a:schemeClr val="dk1"/>
                </a:solidFill>
                <a:latin typeface="Calibri"/>
                <a:ea typeface="Calibri"/>
                <a:cs typeface="Calibri"/>
                <a:sym typeface="Calibri"/>
              </a:rPr>
              <a:t>:</a:t>
            </a:r>
            <a:r>
              <a:rPr lang="es-CO" sz="2800" dirty="0">
                <a:solidFill>
                  <a:schemeClr val="dk1"/>
                </a:solidFill>
                <a:latin typeface="Calibri"/>
                <a:ea typeface="Calibri"/>
                <a:cs typeface="Calibri"/>
                <a:sym typeface="Calibri"/>
              </a:rPr>
              <a:t> 	Luis Fernando Castellanos Guarin</a:t>
            </a:r>
            <a:endParaRPr dirty="0"/>
          </a:p>
          <a:p>
            <a:pPr>
              <a:buSzPts val="2800"/>
            </a:pPr>
            <a:r>
              <a:rPr lang="es-CO" sz="2800" b="1" dirty="0">
                <a:solidFill>
                  <a:schemeClr val="dk1"/>
                </a:solidFill>
                <a:latin typeface="Calibri"/>
                <a:ea typeface="Calibri"/>
                <a:cs typeface="Calibri"/>
                <a:sym typeface="Calibri"/>
              </a:rPr>
              <a:t>Email:</a:t>
            </a:r>
            <a:r>
              <a:rPr lang="es-CO" sz="2800" dirty="0">
                <a:solidFill>
                  <a:schemeClr val="dk1"/>
                </a:solidFill>
                <a:latin typeface="Calibri"/>
                <a:ea typeface="Calibri"/>
                <a:cs typeface="Calibri"/>
                <a:sym typeface="Calibri"/>
              </a:rPr>
              <a:t> 	</a:t>
            </a:r>
            <a:r>
              <a:rPr lang="es-CO" sz="2800" u="sng" dirty="0">
                <a:solidFill>
                  <a:schemeClr val="dk1"/>
                </a:solidFill>
                <a:latin typeface="Calibri"/>
                <a:ea typeface="Calibri"/>
                <a:cs typeface="Calibri"/>
                <a:sym typeface="Calibri"/>
                <a:hlinkClick r:id="rId3"/>
              </a:rPr>
              <a:t>Luis.castellanosg@usantoto.edu.co</a:t>
            </a:r>
            <a:endParaRPr sz="2800" dirty="0">
              <a:solidFill>
                <a:schemeClr val="dk1"/>
              </a:solidFill>
              <a:latin typeface="Calibri"/>
              <a:ea typeface="Calibri"/>
              <a:cs typeface="Calibri"/>
              <a:sym typeface="Calibri"/>
            </a:endParaRPr>
          </a:p>
          <a:p>
            <a:pPr>
              <a:buSzPts val="2800"/>
            </a:pPr>
            <a:r>
              <a:rPr lang="es-CO" sz="2800" b="1" dirty="0" err="1">
                <a:solidFill>
                  <a:schemeClr val="dk1"/>
                </a:solidFill>
                <a:latin typeface="Calibri"/>
                <a:ea typeface="Calibri"/>
                <a:cs typeface="Calibri"/>
                <a:sym typeface="Calibri"/>
              </a:rPr>
              <a:t>Phone</a:t>
            </a:r>
            <a:r>
              <a:rPr lang="es-CO" sz="2800" b="1" dirty="0">
                <a:solidFill>
                  <a:schemeClr val="dk1"/>
                </a:solidFill>
                <a:latin typeface="Calibri"/>
                <a:ea typeface="Calibri"/>
                <a:cs typeface="Calibri"/>
                <a:sym typeface="Calibri"/>
              </a:rPr>
              <a:t>: </a:t>
            </a:r>
            <a:r>
              <a:rPr lang="es-CO" sz="2800" dirty="0">
                <a:solidFill>
                  <a:schemeClr val="dk1"/>
                </a:solidFill>
                <a:latin typeface="Calibri"/>
                <a:ea typeface="Calibri"/>
                <a:cs typeface="Calibri"/>
                <a:sym typeface="Calibri"/>
              </a:rPr>
              <a:t>         321-4582098</a:t>
            </a:r>
            <a:endParaRPr sz="32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9"/>
          <p:cNvSpPr txBox="1"/>
          <p:nvPr/>
        </p:nvSpPr>
        <p:spPr>
          <a:xfrm>
            <a:off x="1524000" y="732750"/>
            <a:ext cx="8748376" cy="3785652"/>
          </a:xfrm>
          <a:prstGeom prst="rect">
            <a:avLst/>
          </a:prstGeom>
          <a:noFill/>
          <a:ln>
            <a:noFill/>
          </a:ln>
        </p:spPr>
        <p:txBody>
          <a:bodyPr spcFirstLastPara="1" wrap="square" lIns="91425" tIns="45700" rIns="91425" bIns="45700" anchor="t" anchorCtr="0">
            <a:spAutoFit/>
          </a:bodyPr>
          <a:lstStyle/>
          <a:p>
            <a:pPr algn="ctr">
              <a:buSzPts val="8000"/>
            </a:pPr>
            <a:r>
              <a:rPr lang="es-CO" sz="8000" b="1">
                <a:solidFill>
                  <a:schemeClr val="dk1"/>
                </a:solidFill>
              </a:rPr>
              <a:t>¿Como enseñar a una maquina a hacer una tarea?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0"/>
          <p:cNvSpPr txBox="1"/>
          <p:nvPr/>
        </p:nvSpPr>
        <p:spPr>
          <a:xfrm>
            <a:off x="0" y="79676"/>
            <a:ext cx="6145862" cy="441670"/>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Tahoma"/>
                <a:ea typeface="Tahoma"/>
                <a:cs typeface="Tahoma"/>
                <a:sym typeface="Tahoma"/>
              </a:rPr>
              <a:t>TIPOS DE APRENDIZAJE AUTOMÁTICO</a:t>
            </a:r>
            <a:endParaRPr/>
          </a:p>
        </p:txBody>
      </p:sp>
      <p:grpSp>
        <p:nvGrpSpPr>
          <p:cNvPr id="263" name="Google Shape;263;p20"/>
          <p:cNvGrpSpPr/>
          <p:nvPr/>
        </p:nvGrpSpPr>
        <p:grpSpPr>
          <a:xfrm>
            <a:off x="1524001" y="764456"/>
            <a:ext cx="8797635" cy="5024289"/>
            <a:chOff x="0" y="2455"/>
            <a:chExt cx="8797635" cy="5024289"/>
          </a:xfrm>
        </p:grpSpPr>
        <p:sp>
          <p:nvSpPr>
            <p:cNvPr id="264" name="Google Shape;264;p20"/>
            <p:cNvSpPr/>
            <p:nvPr/>
          </p:nvSpPr>
          <p:spPr>
            <a:xfrm rot="5400000">
              <a:off x="5334097" y="-2002418"/>
              <a:ext cx="1296590" cy="5630487"/>
            </a:xfrm>
            <a:prstGeom prst="round2SameRect">
              <a:avLst>
                <a:gd name="adj1" fmla="val 16667"/>
                <a:gd name="adj2" fmla="val 0"/>
              </a:avLst>
            </a:prstGeom>
            <a:solidFill>
              <a:srgbClr val="CFD7E7">
                <a:alpha val="87843"/>
              </a:srgbClr>
            </a:solidFill>
            <a:ln w="25400" cap="flat" cmpd="sng">
              <a:solidFill>
                <a:srgbClr val="CFD7E7">
                  <a:alpha val="87843"/>
                </a:srgbClr>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65" name="Google Shape;265;p20"/>
            <p:cNvSpPr txBox="1"/>
            <p:nvPr/>
          </p:nvSpPr>
          <p:spPr>
            <a:xfrm>
              <a:off x="3167149" y="227824"/>
              <a:ext cx="5567193" cy="1170002"/>
            </a:xfrm>
            <a:prstGeom prst="rect">
              <a:avLst/>
            </a:prstGeom>
            <a:noFill/>
            <a:ln>
              <a:noFill/>
            </a:ln>
          </p:spPr>
          <p:txBody>
            <a:bodyPr spcFirstLastPara="1" wrap="square" lIns="87625" tIns="43800" rIns="87625" bIns="43800" anchor="ctr" anchorCtr="0">
              <a:noAutofit/>
            </a:bodyPr>
            <a:lstStyle/>
            <a:p>
              <a:pPr marL="228600" lvl="1" indent="-228600">
                <a:lnSpc>
                  <a:spcPct val="90000"/>
                </a:lnSpc>
                <a:buClr>
                  <a:schemeClr val="dk1"/>
                </a:buClr>
                <a:buSzPts val="2300"/>
                <a:buFont typeface="Calibri"/>
                <a:buChar char="•"/>
              </a:pPr>
              <a:r>
                <a:rPr lang="es-CO" sz="2300">
                  <a:solidFill>
                    <a:schemeClr val="dk1"/>
                  </a:solidFill>
                  <a:latin typeface="Calibri"/>
                  <a:ea typeface="Calibri"/>
                  <a:cs typeface="Calibri"/>
                  <a:sym typeface="Calibri"/>
                </a:rPr>
                <a:t>Datos etiquetados</a:t>
              </a:r>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Calibri"/>
                  <a:ea typeface="Calibri"/>
                  <a:cs typeface="Calibri"/>
                  <a:sym typeface="Calibri"/>
                </a:rPr>
                <a:t>Feedback directo</a:t>
              </a:r>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Calibri"/>
                  <a:ea typeface="Calibri"/>
                  <a:cs typeface="Calibri"/>
                  <a:sym typeface="Calibri"/>
                </a:rPr>
                <a:t>Predicción de resultados/futuro</a:t>
              </a:r>
              <a:endParaRPr/>
            </a:p>
          </p:txBody>
        </p:sp>
        <p:sp>
          <p:nvSpPr>
            <p:cNvPr id="266" name="Google Shape;266;p20"/>
            <p:cNvSpPr/>
            <p:nvPr/>
          </p:nvSpPr>
          <p:spPr>
            <a:xfrm>
              <a:off x="0" y="2455"/>
              <a:ext cx="3167148" cy="1620738"/>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67" name="Google Shape;267;p20"/>
            <p:cNvSpPr txBox="1"/>
            <p:nvPr/>
          </p:nvSpPr>
          <p:spPr>
            <a:xfrm>
              <a:off x="79118" y="81573"/>
              <a:ext cx="3008912" cy="1462502"/>
            </a:xfrm>
            <a:prstGeom prst="rect">
              <a:avLst/>
            </a:prstGeom>
            <a:noFill/>
            <a:ln>
              <a:noFill/>
            </a:ln>
          </p:spPr>
          <p:txBody>
            <a:bodyPr spcFirstLastPara="1" wrap="square" lIns="129525" tIns="64750" rIns="129525" bIns="64750" anchor="ctr" anchorCtr="0">
              <a:noAutofit/>
            </a:bodyPr>
            <a:lstStyle/>
            <a:p>
              <a:pPr algn="ctr">
                <a:lnSpc>
                  <a:spcPct val="90000"/>
                </a:lnSpc>
                <a:buSzPts val="3400"/>
              </a:pPr>
              <a:r>
                <a:rPr lang="es-CO" sz="3400">
                  <a:solidFill>
                    <a:schemeClr val="lt1"/>
                  </a:solidFill>
                  <a:latin typeface="Calibri"/>
                  <a:ea typeface="Calibri"/>
                  <a:cs typeface="Calibri"/>
                  <a:sym typeface="Calibri"/>
                </a:rPr>
                <a:t>Aprendizaje supervisado</a:t>
              </a:r>
              <a:endParaRPr/>
            </a:p>
          </p:txBody>
        </p:sp>
        <p:sp>
          <p:nvSpPr>
            <p:cNvPr id="268" name="Google Shape;268;p20"/>
            <p:cNvSpPr/>
            <p:nvPr/>
          </p:nvSpPr>
          <p:spPr>
            <a:xfrm rot="5400000">
              <a:off x="5334097" y="-300643"/>
              <a:ext cx="1296590" cy="5630487"/>
            </a:xfrm>
            <a:prstGeom prst="round2SameRect">
              <a:avLst>
                <a:gd name="adj1" fmla="val 16667"/>
                <a:gd name="adj2" fmla="val 0"/>
              </a:avLst>
            </a:prstGeom>
            <a:solidFill>
              <a:srgbClr val="CFD7E7">
                <a:alpha val="87843"/>
              </a:srgbClr>
            </a:solidFill>
            <a:ln w="25400" cap="flat" cmpd="sng">
              <a:solidFill>
                <a:srgbClr val="CFD7E7">
                  <a:alpha val="87843"/>
                </a:srgbClr>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69" name="Google Shape;269;p20"/>
            <p:cNvSpPr txBox="1"/>
            <p:nvPr/>
          </p:nvSpPr>
          <p:spPr>
            <a:xfrm>
              <a:off x="3167149" y="1929599"/>
              <a:ext cx="5567193" cy="1170002"/>
            </a:xfrm>
            <a:prstGeom prst="rect">
              <a:avLst/>
            </a:prstGeom>
            <a:noFill/>
            <a:ln>
              <a:noFill/>
            </a:ln>
          </p:spPr>
          <p:txBody>
            <a:bodyPr spcFirstLastPara="1" wrap="square" lIns="87625" tIns="43800" rIns="87625" bIns="43800" anchor="ctr" anchorCtr="0">
              <a:noAutofit/>
            </a:bodyPr>
            <a:lstStyle/>
            <a:p>
              <a:pPr marL="228600" lvl="1" indent="-228600">
                <a:lnSpc>
                  <a:spcPct val="90000"/>
                </a:lnSpc>
                <a:buClr>
                  <a:schemeClr val="dk1"/>
                </a:buClr>
                <a:buSzPts val="2300"/>
                <a:buFont typeface="Calibri"/>
                <a:buChar char="•"/>
              </a:pPr>
              <a:r>
                <a:rPr lang="es-CO" sz="2300">
                  <a:solidFill>
                    <a:schemeClr val="dk1"/>
                  </a:solidFill>
                  <a:latin typeface="Calibri"/>
                  <a:ea typeface="Calibri"/>
                  <a:cs typeface="Calibri"/>
                  <a:sym typeface="Calibri"/>
                </a:rPr>
                <a:t>Sin etiquetas</a:t>
              </a:r>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Calibri"/>
                  <a:ea typeface="Calibri"/>
                  <a:cs typeface="Calibri"/>
                  <a:sym typeface="Calibri"/>
                </a:rPr>
                <a:t>Sin Feedback</a:t>
              </a:r>
              <a:endParaRPr sz="2300">
                <a:solidFill>
                  <a:schemeClr val="dk1"/>
                </a:solidFill>
                <a:latin typeface="Calibri"/>
                <a:ea typeface="Calibri"/>
                <a:cs typeface="Calibri"/>
                <a:sym typeface="Calibri"/>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Calibri"/>
                  <a:ea typeface="Calibri"/>
                  <a:cs typeface="Calibri"/>
                  <a:sym typeface="Calibri"/>
                </a:rPr>
                <a:t>Encontrar estructuras ocultas en los datos</a:t>
              </a:r>
              <a:endParaRPr/>
            </a:p>
          </p:txBody>
        </p:sp>
        <p:sp>
          <p:nvSpPr>
            <p:cNvPr id="270" name="Google Shape;270;p20"/>
            <p:cNvSpPr/>
            <p:nvPr/>
          </p:nvSpPr>
          <p:spPr>
            <a:xfrm>
              <a:off x="0" y="1704230"/>
              <a:ext cx="3167148" cy="1620738"/>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71" name="Google Shape;271;p20"/>
            <p:cNvSpPr txBox="1"/>
            <p:nvPr/>
          </p:nvSpPr>
          <p:spPr>
            <a:xfrm>
              <a:off x="79118" y="1783348"/>
              <a:ext cx="3008912" cy="1462502"/>
            </a:xfrm>
            <a:prstGeom prst="rect">
              <a:avLst/>
            </a:prstGeom>
            <a:noFill/>
            <a:ln>
              <a:noFill/>
            </a:ln>
          </p:spPr>
          <p:txBody>
            <a:bodyPr spcFirstLastPara="1" wrap="square" lIns="129525" tIns="64750" rIns="129525" bIns="64750" anchor="ctr" anchorCtr="0">
              <a:noAutofit/>
            </a:bodyPr>
            <a:lstStyle/>
            <a:p>
              <a:pPr algn="ctr">
                <a:lnSpc>
                  <a:spcPct val="90000"/>
                </a:lnSpc>
                <a:buSzPts val="3400"/>
              </a:pPr>
              <a:r>
                <a:rPr lang="es-CO" sz="3400">
                  <a:solidFill>
                    <a:schemeClr val="lt1"/>
                  </a:solidFill>
                  <a:latin typeface="Calibri"/>
                  <a:ea typeface="Calibri"/>
                  <a:cs typeface="Calibri"/>
                  <a:sym typeface="Calibri"/>
                </a:rPr>
                <a:t>Aprendizaje NO supervisado</a:t>
              </a:r>
              <a:endParaRPr/>
            </a:p>
          </p:txBody>
        </p:sp>
        <p:sp>
          <p:nvSpPr>
            <p:cNvPr id="272" name="Google Shape;272;p20"/>
            <p:cNvSpPr/>
            <p:nvPr/>
          </p:nvSpPr>
          <p:spPr>
            <a:xfrm rot="5400000">
              <a:off x="5334097" y="1401131"/>
              <a:ext cx="1296590" cy="5630487"/>
            </a:xfrm>
            <a:prstGeom prst="round2SameRect">
              <a:avLst>
                <a:gd name="adj1" fmla="val 16667"/>
                <a:gd name="adj2" fmla="val 0"/>
              </a:avLst>
            </a:prstGeom>
            <a:solidFill>
              <a:srgbClr val="CFD7E7">
                <a:alpha val="87843"/>
              </a:srgbClr>
            </a:solidFill>
            <a:ln w="25400" cap="flat" cmpd="sng">
              <a:solidFill>
                <a:srgbClr val="CFD7E7">
                  <a:alpha val="87843"/>
                </a:srgbClr>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73" name="Google Shape;273;p20"/>
            <p:cNvSpPr txBox="1"/>
            <p:nvPr/>
          </p:nvSpPr>
          <p:spPr>
            <a:xfrm>
              <a:off x="3167149" y="3631373"/>
              <a:ext cx="5567193" cy="1170002"/>
            </a:xfrm>
            <a:prstGeom prst="rect">
              <a:avLst/>
            </a:prstGeom>
            <a:noFill/>
            <a:ln>
              <a:noFill/>
            </a:ln>
          </p:spPr>
          <p:txBody>
            <a:bodyPr spcFirstLastPara="1" wrap="square" lIns="87625" tIns="43800" rIns="87625" bIns="43800" anchor="ctr" anchorCtr="0">
              <a:noAutofit/>
            </a:bodyPr>
            <a:lstStyle/>
            <a:p>
              <a:pPr marL="228600" lvl="1" indent="-228600">
                <a:lnSpc>
                  <a:spcPct val="90000"/>
                </a:lnSpc>
                <a:buClr>
                  <a:schemeClr val="dk1"/>
                </a:buClr>
                <a:buSzPts val="2300"/>
                <a:buFont typeface="Calibri"/>
                <a:buChar char="•"/>
              </a:pPr>
              <a:r>
                <a:rPr lang="es-CO" sz="2300">
                  <a:solidFill>
                    <a:schemeClr val="dk1"/>
                  </a:solidFill>
                  <a:latin typeface="Calibri"/>
                  <a:ea typeface="Calibri"/>
                  <a:cs typeface="Calibri"/>
                  <a:sym typeface="Calibri"/>
                </a:rPr>
                <a:t>Proceso de decisión</a:t>
              </a:r>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Calibri"/>
                  <a:ea typeface="Calibri"/>
                  <a:cs typeface="Calibri"/>
                  <a:sym typeface="Calibri"/>
                </a:rPr>
                <a:t>Sistema de recompensa</a:t>
              </a:r>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Calibri"/>
                  <a:ea typeface="Calibri"/>
                  <a:cs typeface="Calibri"/>
                  <a:sym typeface="Calibri"/>
                </a:rPr>
                <a:t>Aprender series de acciones</a:t>
              </a:r>
              <a:endParaRPr/>
            </a:p>
          </p:txBody>
        </p:sp>
        <p:sp>
          <p:nvSpPr>
            <p:cNvPr id="274" name="Google Shape;274;p20"/>
            <p:cNvSpPr/>
            <p:nvPr/>
          </p:nvSpPr>
          <p:spPr>
            <a:xfrm>
              <a:off x="0" y="3406006"/>
              <a:ext cx="3167148" cy="1620738"/>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p>
          </p:txBody>
        </p:sp>
        <p:sp>
          <p:nvSpPr>
            <p:cNvPr id="275" name="Google Shape;275;p20"/>
            <p:cNvSpPr txBox="1"/>
            <p:nvPr/>
          </p:nvSpPr>
          <p:spPr>
            <a:xfrm>
              <a:off x="79118" y="3485124"/>
              <a:ext cx="3008912" cy="1462502"/>
            </a:xfrm>
            <a:prstGeom prst="rect">
              <a:avLst/>
            </a:prstGeom>
            <a:noFill/>
            <a:ln>
              <a:noFill/>
            </a:ln>
          </p:spPr>
          <p:txBody>
            <a:bodyPr spcFirstLastPara="1" wrap="square" lIns="129525" tIns="64750" rIns="129525" bIns="64750" anchor="ctr" anchorCtr="0">
              <a:noAutofit/>
            </a:bodyPr>
            <a:lstStyle/>
            <a:p>
              <a:pPr algn="ctr">
                <a:lnSpc>
                  <a:spcPct val="90000"/>
                </a:lnSpc>
                <a:buSzPts val="3400"/>
              </a:pPr>
              <a:r>
                <a:rPr lang="es-CO" sz="3400">
                  <a:solidFill>
                    <a:schemeClr val="lt1"/>
                  </a:solidFill>
                  <a:latin typeface="Calibri"/>
                  <a:ea typeface="Calibri"/>
                  <a:cs typeface="Calibri"/>
                  <a:sym typeface="Calibri"/>
                </a:rPr>
                <a:t>Aprendizaje reforzado</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1"/>
          <p:cNvSpPr txBox="1"/>
          <p:nvPr/>
        </p:nvSpPr>
        <p:spPr>
          <a:xfrm>
            <a:off x="0" y="67063"/>
            <a:ext cx="7825154" cy="43993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640" b="1" dirty="0">
                <a:solidFill>
                  <a:schemeClr val="lt1"/>
                </a:solidFill>
                <a:latin typeface="Tahoma"/>
                <a:ea typeface="Tahoma"/>
                <a:cs typeface="Tahoma"/>
                <a:sym typeface="Tahoma"/>
              </a:rPr>
              <a:t>Predicciones con aprendizaje supervisado</a:t>
            </a:r>
            <a:endParaRPr dirty="0"/>
          </a:p>
        </p:txBody>
      </p:sp>
      <p:grpSp>
        <p:nvGrpSpPr>
          <p:cNvPr id="281" name="Google Shape;281;p21"/>
          <p:cNvGrpSpPr/>
          <p:nvPr/>
        </p:nvGrpSpPr>
        <p:grpSpPr>
          <a:xfrm>
            <a:off x="989845" y="1204112"/>
            <a:ext cx="9829045" cy="2806494"/>
            <a:chOff x="1981" y="1732279"/>
            <a:chExt cx="8111833" cy="2054409"/>
          </a:xfrm>
        </p:grpSpPr>
        <p:sp>
          <p:nvSpPr>
            <p:cNvPr id="282" name="Google Shape;282;p21"/>
            <p:cNvSpPr/>
            <p:nvPr/>
          </p:nvSpPr>
          <p:spPr>
            <a:xfrm>
              <a:off x="5997684" y="2759484"/>
              <a:ext cx="352688" cy="758280"/>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4674AA"/>
              </a:solidFill>
              <a:prstDash val="solid"/>
              <a:round/>
              <a:headEnd type="none" w="sm" len="sm"/>
              <a:tailEnd type="none" w="sm" len="sm"/>
            </a:ln>
          </p:spPr>
        </p:sp>
        <p:sp>
          <p:nvSpPr>
            <p:cNvPr id="283" name="Google Shape;283;p21"/>
            <p:cNvSpPr/>
            <p:nvPr/>
          </p:nvSpPr>
          <p:spPr>
            <a:xfrm>
              <a:off x="5997684" y="2713764"/>
              <a:ext cx="352688" cy="91440"/>
            </a:xfrm>
            <a:custGeom>
              <a:avLst/>
              <a:gdLst/>
              <a:ahLst/>
              <a:cxnLst/>
              <a:rect l="l" t="t" r="r" b="b"/>
              <a:pathLst>
                <a:path w="120000" h="120000" extrusionOk="0">
                  <a:moveTo>
                    <a:pt x="0" y="60000"/>
                  </a:moveTo>
                  <a:lnTo>
                    <a:pt x="120000" y="60000"/>
                  </a:lnTo>
                </a:path>
              </a:pathLst>
            </a:custGeom>
            <a:noFill/>
            <a:ln w="25400" cap="flat" cmpd="sng">
              <a:solidFill>
                <a:srgbClr val="4674AA"/>
              </a:solidFill>
              <a:prstDash val="solid"/>
              <a:round/>
              <a:headEnd type="none" w="sm" len="sm"/>
              <a:tailEnd type="none" w="sm" len="sm"/>
            </a:ln>
          </p:spPr>
        </p:sp>
        <p:sp>
          <p:nvSpPr>
            <p:cNvPr id="284" name="Google Shape;284;p21"/>
            <p:cNvSpPr/>
            <p:nvPr/>
          </p:nvSpPr>
          <p:spPr>
            <a:xfrm>
              <a:off x="5997684" y="2001204"/>
              <a:ext cx="352688" cy="758280"/>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4674AA"/>
              </a:solidFill>
              <a:prstDash val="solid"/>
              <a:round/>
              <a:headEnd type="none" w="sm" len="sm"/>
              <a:tailEnd type="none" w="sm" len="sm"/>
            </a:ln>
          </p:spPr>
        </p:sp>
        <p:sp>
          <p:nvSpPr>
            <p:cNvPr id="285" name="Google Shape;285;p21"/>
            <p:cNvSpPr/>
            <p:nvPr/>
          </p:nvSpPr>
          <p:spPr>
            <a:xfrm>
              <a:off x="3881553" y="2713764"/>
              <a:ext cx="352688" cy="91440"/>
            </a:xfrm>
            <a:custGeom>
              <a:avLst/>
              <a:gdLst/>
              <a:ahLst/>
              <a:cxnLst/>
              <a:rect l="l" t="t" r="r" b="b"/>
              <a:pathLst>
                <a:path w="120000" h="120000" extrusionOk="0">
                  <a:moveTo>
                    <a:pt x="0" y="60000"/>
                  </a:moveTo>
                  <a:lnTo>
                    <a:pt x="120000" y="60000"/>
                  </a:lnTo>
                </a:path>
              </a:pathLst>
            </a:custGeom>
            <a:noFill/>
            <a:ln w="25400" cap="flat" cmpd="sng">
              <a:solidFill>
                <a:srgbClr val="4674AA"/>
              </a:solidFill>
              <a:prstDash val="solid"/>
              <a:round/>
              <a:headEnd type="none" w="sm" len="sm"/>
              <a:tailEnd type="none" w="sm" len="sm"/>
            </a:ln>
          </p:spPr>
        </p:sp>
        <p:sp>
          <p:nvSpPr>
            <p:cNvPr id="286" name="Google Shape;286;p21"/>
            <p:cNvSpPr/>
            <p:nvPr/>
          </p:nvSpPr>
          <p:spPr>
            <a:xfrm>
              <a:off x="1765423" y="2713764"/>
              <a:ext cx="352688" cy="91440"/>
            </a:xfrm>
            <a:custGeom>
              <a:avLst/>
              <a:gdLst/>
              <a:ahLst/>
              <a:cxnLst/>
              <a:rect l="l" t="t" r="r" b="b"/>
              <a:pathLst>
                <a:path w="120000" h="120000" extrusionOk="0">
                  <a:moveTo>
                    <a:pt x="0" y="60000"/>
                  </a:moveTo>
                  <a:lnTo>
                    <a:pt x="120000" y="60000"/>
                  </a:lnTo>
                </a:path>
              </a:pathLst>
            </a:custGeom>
            <a:noFill/>
            <a:ln w="25400" cap="flat" cmpd="sng">
              <a:solidFill>
                <a:srgbClr val="3B6495"/>
              </a:solidFill>
              <a:prstDash val="solid"/>
              <a:round/>
              <a:headEnd type="none" w="sm" len="sm"/>
              <a:tailEnd type="none" w="sm" len="sm"/>
            </a:ln>
          </p:spPr>
        </p:sp>
        <p:sp>
          <p:nvSpPr>
            <p:cNvPr id="287" name="Google Shape;287;p21"/>
            <p:cNvSpPr/>
            <p:nvPr/>
          </p:nvSpPr>
          <p:spPr>
            <a:xfrm>
              <a:off x="1981"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p>
          </p:txBody>
        </p:sp>
        <p:sp>
          <p:nvSpPr>
            <p:cNvPr id="288" name="Google Shape;288;p21"/>
            <p:cNvSpPr txBox="1"/>
            <p:nvPr/>
          </p:nvSpPr>
          <p:spPr>
            <a:xfrm>
              <a:off x="1981"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Calibri"/>
                  <a:ea typeface="Calibri"/>
                  <a:cs typeface="Calibri"/>
                  <a:sym typeface="Calibri"/>
                </a:rPr>
                <a:t>Etiquetas</a:t>
              </a:r>
              <a:endParaRPr sz="1600"/>
            </a:p>
          </p:txBody>
        </p:sp>
        <p:sp>
          <p:nvSpPr>
            <p:cNvPr id="289" name="Google Shape;289;p21"/>
            <p:cNvSpPr/>
            <p:nvPr/>
          </p:nvSpPr>
          <p:spPr>
            <a:xfrm>
              <a:off x="2118111"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p>
          </p:txBody>
        </p:sp>
        <p:sp>
          <p:nvSpPr>
            <p:cNvPr id="290" name="Google Shape;290;p21"/>
            <p:cNvSpPr txBox="1"/>
            <p:nvPr/>
          </p:nvSpPr>
          <p:spPr>
            <a:xfrm>
              <a:off x="2118111"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dirty="0">
                  <a:solidFill>
                    <a:schemeClr val="lt1"/>
                  </a:solidFill>
                  <a:latin typeface="Calibri"/>
                  <a:ea typeface="Calibri"/>
                  <a:cs typeface="Calibri"/>
                  <a:sym typeface="Calibri"/>
                </a:rPr>
                <a:t>Datos de entrenamiento</a:t>
              </a:r>
              <a:endParaRPr sz="1600" dirty="0"/>
            </a:p>
          </p:txBody>
        </p:sp>
        <p:sp>
          <p:nvSpPr>
            <p:cNvPr id="291" name="Google Shape;291;p21"/>
            <p:cNvSpPr/>
            <p:nvPr/>
          </p:nvSpPr>
          <p:spPr>
            <a:xfrm>
              <a:off x="4234242"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p>
          </p:txBody>
        </p:sp>
        <p:sp>
          <p:nvSpPr>
            <p:cNvPr id="292" name="Google Shape;292;p21"/>
            <p:cNvSpPr txBox="1"/>
            <p:nvPr/>
          </p:nvSpPr>
          <p:spPr>
            <a:xfrm>
              <a:off x="4234242"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Calibri"/>
                  <a:ea typeface="Calibri"/>
                  <a:cs typeface="Calibri"/>
                  <a:sym typeface="Calibri"/>
                </a:rPr>
                <a:t>Algoritmos de aprendizaje automático</a:t>
              </a:r>
              <a:endParaRPr sz="1600"/>
            </a:p>
          </p:txBody>
        </p:sp>
        <p:sp>
          <p:nvSpPr>
            <p:cNvPr id="293" name="Google Shape;293;p21"/>
            <p:cNvSpPr/>
            <p:nvPr/>
          </p:nvSpPr>
          <p:spPr>
            <a:xfrm>
              <a:off x="6350372" y="173227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p>
          </p:txBody>
        </p:sp>
        <p:sp>
          <p:nvSpPr>
            <p:cNvPr id="294" name="Google Shape;294;p21"/>
            <p:cNvSpPr txBox="1"/>
            <p:nvPr/>
          </p:nvSpPr>
          <p:spPr>
            <a:xfrm>
              <a:off x="6350372" y="173227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Calibri"/>
                  <a:ea typeface="Calibri"/>
                  <a:cs typeface="Calibri"/>
                  <a:sym typeface="Calibri"/>
                </a:rPr>
                <a:t>Nuevos datos</a:t>
              </a:r>
              <a:endParaRPr sz="1600"/>
            </a:p>
          </p:txBody>
        </p:sp>
        <p:sp>
          <p:nvSpPr>
            <p:cNvPr id="295" name="Google Shape;295;p21"/>
            <p:cNvSpPr/>
            <p:nvPr/>
          </p:nvSpPr>
          <p:spPr>
            <a:xfrm>
              <a:off x="6350372"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p>
          </p:txBody>
        </p:sp>
        <p:sp>
          <p:nvSpPr>
            <p:cNvPr id="296" name="Google Shape;296;p21"/>
            <p:cNvSpPr txBox="1"/>
            <p:nvPr/>
          </p:nvSpPr>
          <p:spPr>
            <a:xfrm>
              <a:off x="6350372"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Calibri"/>
                  <a:ea typeface="Calibri"/>
                  <a:cs typeface="Calibri"/>
                  <a:sym typeface="Calibri"/>
                </a:rPr>
                <a:t>Modelos de predicción </a:t>
              </a:r>
              <a:endParaRPr sz="1600"/>
            </a:p>
          </p:txBody>
        </p:sp>
        <p:sp>
          <p:nvSpPr>
            <p:cNvPr id="297" name="Google Shape;297;p21"/>
            <p:cNvSpPr/>
            <p:nvPr/>
          </p:nvSpPr>
          <p:spPr>
            <a:xfrm>
              <a:off x="6350372" y="324883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p>
          </p:txBody>
        </p:sp>
        <p:sp>
          <p:nvSpPr>
            <p:cNvPr id="298" name="Google Shape;298;p21"/>
            <p:cNvSpPr txBox="1"/>
            <p:nvPr/>
          </p:nvSpPr>
          <p:spPr>
            <a:xfrm>
              <a:off x="6350372" y="324883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Calibri"/>
                  <a:ea typeface="Calibri"/>
                  <a:cs typeface="Calibri"/>
                  <a:sym typeface="Calibri"/>
                </a:rPr>
                <a:t>Predicción</a:t>
              </a:r>
              <a:endParaRPr sz="1600"/>
            </a:p>
          </p:txBody>
        </p:sp>
      </p:grpSp>
      <p:sp>
        <p:nvSpPr>
          <p:cNvPr id="299" name="Google Shape;299;p21"/>
          <p:cNvSpPr txBox="1"/>
          <p:nvPr/>
        </p:nvSpPr>
        <p:spPr>
          <a:xfrm>
            <a:off x="660903" y="4545624"/>
            <a:ext cx="11298725" cy="1200329"/>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Calibri"/>
                <a:ea typeface="Calibri"/>
                <a:cs typeface="Calibri"/>
                <a:sym typeface="Calibri"/>
              </a:rPr>
              <a:t>El objetivo principal del aprendizaje supervisado es aprender un modelo, a partir de datos de entrenamiento etiquetados, que nos permite hacer predicciones sobre datos futuros o no vistos.</a:t>
            </a:r>
            <a:endParaRPr dirty="0"/>
          </a:p>
        </p:txBody>
      </p:sp>
      <p:cxnSp>
        <p:nvCxnSpPr>
          <p:cNvPr id="300" name="Google Shape;300;p21"/>
          <p:cNvCxnSpPr/>
          <p:nvPr/>
        </p:nvCxnSpPr>
        <p:spPr>
          <a:xfrm>
            <a:off x="9754940" y="2008417"/>
            <a:ext cx="0" cy="164123"/>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301" name="Google Shape;301;p21"/>
          <p:cNvCxnSpPr/>
          <p:nvPr/>
        </p:nvCxnSpPr>
        <p:spPr>
          <a:xfrm>
            <a:off x="9754940" y="3010945"/>
            <a:ext cx="0" cy="16764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2"/>
          <p:cNvSpPr txBox="1"/>
          <p:nvPr/>
        </p:nvSpPr>
        <p:spPr>
          <a:xfrm>
            <a:off x="0" y="61321"/>
            <a:ext cx="7825154" cy="45738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640" b="1">
                <a:solidFill>
                  <a:schemeClr val="lt1"/>
                </a:solidFill>
                <a:latin typeface="Tahoma"/>
                <a:ea typeface="Tahoma"/>
                <a:cs typeface="Tahoma"/>
                <a:sym typeface="Tahoma"/>
              </a:rPr>
              <a:t>Predicciones con aprendizaje reforzado</a:t>
            </a:r>
            <a:endParaRPr/>
          </a:p>
        </p:txBody>
      </p:sp>
      <p:sp>
        <p:nvSpPr>
          <p:cNvPr id="307" name="Google Shape;307;p22"/>
          <p:cNvSpPr txBox="1"/>
          <p:nvPr/>
        </p:nvSpPr>
        <p:spPr>
          <a:xfrm>
            <a:off x="160774" y="685200"/>
            <a:ext cx="12031225" cy="1200288"/>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Calibri"/>
                <a:ea typeface="Calibri"/>
                <a:cs typeface="Calibri"/>
                <a:sym typeface="Calibri"/>
              </a:rPr>
              <a:t>El objetivo es desarrollar un sistema (agente) que mejore su rendimiento basado en interacciones con el entorno. Como la información sobre el estado actual del entorno normalmente también incluye una señal de recompensa.</a:t>
            </a:r>
            <a:endParaRPr dirty="0"/>
          </a:p>
        </p:txBody>
      </p:sp>
      <p:sp>
        <p:nvSpPr>
          <p:cNvPr id="308" name="Google Shape;308;p22"/>
          <p:cNvSpPr txBox="1"/>
          <p:nvPr/>
        </p:nvSpPr>
        <p:spPr>
          <a:xfrm>
            <a:off x="-1" y="4823460"/>
            <a:ext cx="12191999" cy="646290"/>
          </a:xfrm>
          <a:prstGeom prst="rect">
            <a:avLst/>
          </a:prstGeom>
          <a:noFill/>
          <a:ln>
            <a:noFill/>
          </a:ln>
        </p:spPr>
        <p:txBody>
          <a:bodyPr spcFirstLastPara="1" wrap="square" lIns="91425" tIns="45700" rIns="91425" bIns="45700" anchor="t" anchorCtr="0">
            <a:spAutoFit/>
          </a:bodyPr>
          <a:lstStyle/>
          <a:p>
            <a:pPr algn="ctr">
              <a:buSzPts val="1800"/>
            </a:pPr>
            <a:r>
              <a:rPr lang="es-CO" sz="1800" dirty="0">
                <a:solidFill>
                  <a:schemeClr val="dk1"/>
                </a:solidFill>
                <a:latin typeface="Calibri"/>
                <a:ea typeface="Calibri"/>
                <a:cs typeface="Calibri"/>
                <a:sym typeface="Calibri"/>
              </a:rPr>
              <a:t>Ejemplo: Un motor de ajedrez. El “agente” elige  entre una serie de movimientos según el estado del tablero (el entorno), y la recompensa se puede definir como “ganas” o “pierdes” al final del juego.</a:t>
            </a:r>
            <a:endParaRPr dirty="0"/>
          </a:p>
        </p:txBody>
      </p:sp>
      <p:sp>
        <p:nvSpPr>
          <p:cNvPr id="309" name="Google Shape;309;p22"/>
          <p:cNvSpPr/>
          <p:nvPr/>
        </p:nvSpPr>
        <p:spPr>
          <a:xfrm>
            <a:off x="6347460" y="2369820"/>
            <a:ext cx="1592580" cy="647700"/>
          </a:xfrm>
          <a:prstGeom prst="rect">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r>
              <a:rPr lang="es-CO" sz="1800">
                <a:solidFill>
                  <a:schemeClr val="lt1"/>
                </a:solidFill>
                <a:latin typeface="Calibri"/>
                <a:ea typeface="Calibri"/>
                <a:cs typeface="Calibri"/>
                <a:sym typeface="Calibri"/>
              </a:rPr>
              <a:t>Entorno</a:t>
            </a:r>
            <a:endParaRPr/>
          </a:p>
        </p:txBody>
      </p:sp>
      <p:sp>
        <p:nvSpPr>
          <p:cNvPr id="310" name="Google Shape;310;p22"/>
          <p:cNvSpPr/>
          <p:nvPr/>
        </p:nvSpPr>
        <p:spPr>
          <a:xfrm>
            <a:off x="4038600" y="3547503"/>
            <a:ext cx="1592580" cy="647700"/>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r>
              <a:rPr lang="es-CO" sz="1800">
                <a:solidFill>
                  <a:schemeClr val="lt1"/>
                </a:solidFill>
                <a:latin typeface="Calibri"/>
                <a:ea typeface="Calibri"/>
                <a:cs typeface="Calibri"/>
                <a:sym typeface="Calibri"/>
              </a:rPr>
              <a:t>Agente</a:t>
            </a:r>
            <a:endParaRPr/>
          </a:p>
        </p:txBody>
      </p:sp>
      <p:cxnSp>
        <p:nvCxnSpPr>
          <p:cNvPr id="311" name="Google Shape;311;p22"/>
          <p:cNvCxnSpPr>
            <a:stCxn id="310" idx="3"/>
            <a:endCxn id="309" idx="2"/>
          </p:cNvCxnSpPr>
          <p:nvPr/>
        </p:nvCxnSpPr>
        <p:spPr>
          <a:xfrm rot="10800000" flipH="1">
            <a:off x="5631180" y="3017553"/>
            <a:ext cx="1512600" cy="853800"/>
          </a:xfrm>
          <a:prstGeom prst="bentConnector2">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312" name="Google Shape;312;p22"/>
          <p:cNvCxnSpPr>
            <a:stCxn id="309" idx="1"/>
            <a:endCxn id="310" idx="0"/>
          </p:cNvCxnSpPr>
          <p:nvPr/>
        </p:nvCxnSpPr>
        <p:spPr>
          <a:xfrm flipH="1">
            <a:off x="4834860" y="2693670"/>
            <a:ext cx="1512600" cy="853800"/>
          </a:xfrm>
          <a:prstGeom prst="bentConnector2">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313" name="Google Shape;313;p22"/>
          <p:cNvCxnSpPr/>
          <p:nvPr/>
        </p:nvCxnSpPr>
        <p:spPr>
          <a:xfrm flipH="1">
            <a:off x="4171860" y="2435376"/>
            <a:ext cx="2175600" cy="1112100"/>
          </a:xfrm>
          <a:prstGeom prst="bentConnector3">
            <a:avLst>
              <a:gd name="adj1" fmla="val 100084"/>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5686"/>
              </a:srgbClr>
            </a:outerShdw>
          </a:effectLst>
        </p:spPr>
      </p:cxnSp>
      <p:sp>
        <p:nvSpPr>
          <p:cNvPr id="314" name="Google Shape;314;p22"/>
          <p:cNvSpPr txBox="1"/>
          <p:nvPr/>
        </p:nvSpPr>
        <p:spPr>
          <a:xfrm>
            <a:off x="2529840" y="2537460"/>
            <a:ext cx="1382558" cy="369332"/>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Recompensa</a:t>
            </a:r>
            <a:endParaRPr/>
          </a:p>
        </p:txBody>
      </p:sp>
      <p:sp>
        <p:nvSpPr>
          <p:cNvPr id="315" name="Google Shape;315;p22"/>
          <p:cNvSpPr txBox="1"/>
          <p:nvPr/>
        </p:nvSpPr>
        <p:spPr>
          <a:xfrm>
            <a:off x="4834891" y="2991439"/>
            <a:ext cx="812467" cy="369332"/>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Estado</a:t>
            </a:r>
            <a:endParaRPr/>
          </a:p>
        </p:txBody>
      </p:sp>
      <p:sp>
        <p:nvSpPr>
          <p:cNvPr id="316" name="Google Shape;316;p22"/>
          <p:cNvSpPr txBox="1"/>
          <p:nvPr/>
        </p:nvSpPr>
        <p:spPr>
          <a:xfrm>
            <a:off x="7143751" y="3341371"/>
            <a:ext cx="809837" cy="369332"/>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Calibri"/>
                <a:ea typeface="Calibri"/>
                <a:cs typeface="Calibri"/>
                <a:sym typeface="Calibri"/>
              </a:rPr>
              <a:t>Acción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3"/>
          <p:cNvSpPr txBox="1"/>
          <p:nvPr/>
        </p:nvSpPr>
        <p:spPr>
          <a:xfrm>
            <a:off x="0" y="63984"/>
            <a:ext cx="7825154" cy="477882"/>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1650"/>
            </a:pPr>
            <a:r>
              <a:rPr lang="es-CO" sz="1650" b="1">
                <a:solidFill>
                  <a:schemeClr val="lt1"/>
                </a:solidFill>
                <a:latin typeface="Tahoma"/>
                <a:ea typeface="Tahoma"/>
                <a:cs typeface="Tahoma"/>
                <a:sym typeface="Tahoma"/>
              </a:rPr>
              <a:t>APRENDIZAJE SIN SUPERVISIÓN : Descubrir estructuras ocultas</a:t>
            </a:r>
            <a:endParaRPr/>
          </a:p>
        </p:txBody>
      </p:sp>
      <p:sp>
        <p:nvSpPr>
          <p:cNvPr id="322" name="Google Shape;322;p23"/>
          <p:cNvSpPr txBox="1"/>
          <p:nvPr/>
        </p:nvSpPr>
        <p:spPr>
          <a:xfrm>
            <a:off x="0" y="541866"/>
            <a:ext cx="12192000" cy="1200288"/>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Calibri"/>
                <a:ea typeface="Calibri"/>
                <a:cs typeface="Calibri"/>
                <a:sym typeface="Calibri"/>
              </a:rPr>
              <a:t>El objetivo es desarrollar un sistema (agente) que mejore su rendimiento basado en interacciones con el entorno. Como la información sobre el estado actual del entorno normalmente también incluye una señal de recompensa.</a:t>
            </a:r>
            <a:endParaRPr dirty="0"/>
          </a:p>
        </p:txBody>
      </p:sp>
      <p:pic>
        <p:nvPicPr>
          <p:cNvPr id="323" name="Google Shape;323;p23"/>
          <p:cNvPicPr preferRelativeResize="0"/>
          <p:nvPr/>
        </p:nvPicPr>
        <p:blipFill rotWithShape="1">
          <a:blip r:embed="rId3">
            <a:alphaModFix/>
          </a:blip>
          <a:srcRect/>
          <a:stretch/>
        </p:blipFill>
        <p:spPr>
          <a:xfrm>
            <a:off x="1790700" y="2008503"/>
            <a:ext cx="4062228" cy="3840615"/>
          </a:xfrm>
          <a:prstGeom prst="rect">
            <a:avLst/>
          </a:prstGeom>
          <a:noFill/>
          <a:ln>
            <a:noFill/>
          </a:ln>
        </p:spPr>
      </p:pic>
      <p:sp>
        <p:nvSpPr>
          <p:cNvPr id="324" name="Google Shape;324;p23"/>
          <p:cNvSpPr txBox="1"/>
          <p:nvPr/>
        </p:nvSpPr>
        <p:spPr>
          <a:xfrm>
            <a:off x="5935100" y="3059689"/>
            <a:ext cx="6256899" cy="923289"/>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Calibri"/>
                <a:ea typeface="Calibri"/>
                <a:cs typeface="Calibri"/>
                <a:sym typeface="Calibri"/>
              </a:rPr>
              <a:t>El agrupamiento es una técnica exploratoria de análisis de datos que nos permite organizar un montón de información en subgrupos significativos denominados </a:t>
            </a:r>
            <a:r>
              <a:rPr lang="es-CO" sz="1800" b="1" dirty="0" err="1">
                <a:solidFill>
                  <a:schemeClr val="dk1"/>
                </a:solidFill>
                <a:latin typeface="Calibri"/>
                <a:ea typeface="Calibri"/>
                <a:cs typeface="Calibri"/>
                <a:sym typeface="Calibri"/>
              </a:rPr>
              <a:t>Clústers</a:t>
            </a:r>
            <a:endParaRPr sz="1800" b="1" dirty="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txBox="1"/>
          <p:nvPr/>
        </p:nvSpPr>
        <p:spPr>
          <a:xfrm>
            <a:off x="0" y="74377"/>
            <a:ext cx="8890782" cy="467489"/>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1979"/>
            </a:pPr>
            <a:r>
              <a:rPr lang="es-CO" sz="1979" b="1">
                <a:solidFill>
                  <a:schemeClr val="lt1"/>
                </a:solidFill>
                <a:latin typeface="Tahoma"/>
                <a:ea typeface="Tahoma"/>
                <a:cs typeface="Tahoma"/>
                <a:sym typeface="Tahoma"/>
              </a:rPr>
              <a:t>APRENDIZAJE SIN SUPERVISIÓN : Reducción de dimensionalidad</a:t>
            </a:r>
            <a:endParaRPr/>
          </a:p>
        </p:txBody>
      </p:sp>
      <p:sp>
        <p:nvSpPr>
          <p:cNvPr id="330" name="Google Shape;330;p24"/>
          <p:cNvSpPr txBox="1"/>
          <p:nvPr/>
        </p:nvSpPr>
        <p:spPr>
          <a:xfrm>
            <a:off x="63374" y="541866"/>
            <a:ext cx="12128626" cy="1200288"/>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Calibri"/>
                <a:ea typeface="Calibri"/>
                <a:cs typeface="Calibri"/>
                <a:sym typeface="Calibri"/>
              </a:rPr>
              <a:t>En el campo de la “computación científica” que requiere analizar una gran cantidad de datos lo que podría suponer un reto para el almacenamiento de la información al igual el rendimiento de los algoritmos típicos (SQL, ETL, Machine Learning).</a:t>
            </a:r>
            <a:endParaRPr dirty="0"/>
          </a:p>
        </p:txBody>
      </p:sp>
      <p:pic>
        <p:nvPicPr>
          <p:cNvPr id="331" name="Google Shape;331;p24"/>
          <p:cNvPicPr preferRelativeResize="0"/>
          <p:nvPr/>
        </p:nvPicPr>
        <p:blipFill rotWithShape="1">
          <a:blip r:embed="rId3">
            <a:alphaModFix/>
          </a:blip>
          <a:srcRect/>
          <a:stretch/>
        </p:blipFill>
        <p:spPr>
          <a:xfrm>
            <a:off x="1627030" y="2063858"/>
            <a:ext cx="8959362" cy="3190723"/>
          </a:xfrm>
          <a:prstGeom prst="rect">
            <a:avLst/>
          </a:prstGeom>
          <a:noFill/>
          <a:ln>
            <a:noFill/>
          </a:ln>
        </p:spPr>
      </p:pic>
      <p:sp>
        <p:nvSpPr>
          <p:cNvPr id="332" name="Google Shape;332;p24"/>
          <p:cNvSpPr txBox="1"/>
          <p:nvPr/>
        </p:nvSpPr>
        <p:spPr>
          <a:xfrm>
            <a:off x="0" y="5100034"/>
            <a:ext cx="12192000" cy="369291"/>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Calibri"/>
                <a:ea typeface="Calibri"/>
                <a:cs typeface="Calibri"/>
                <a:sym typeface="Calibri"/>
              </a:rPr>
              <a:t>Utilizando técnicas de aprendizaje NO supervisado permiten optimizar los datos eliminando “ruidos” de los datos</a:t>
            </a:r>
            <a:endParaRPr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5"/>
          <p:cNvSpPr/>
          <p:nvPr/>
        </p:nvSpPr>
        <p:spPr>
          <a:xfrm>
            <a:off x="-1" y="806391"/>
            <a:ext cx="12303659" cy="4154943"/>
          </a:xfrm>
          <a:prstGeom prst="rect">
            <a:avLst/>
          </a:prstGeom>
          <a:noFill/>
          <a:ln>
            <a:noFill/>
          </a:ln>
        </p:spPr>
        <p:txBody>
          <a:bodyPr spcFirstLastPara="1" wrap="square" lIns="91425" tIns="45700" rIns="91425" bIns="45700" anchor="t" anchorCtr="0">
            <a:spAutoFit/>
          </a:bodyPr>
          <a:lstStyle/>
          <a:p>
            <a:pPr>
              <a:buClr>
                <a:schemeClr val="dk1"/>
              </a:buClr>
              <a:buSzPts val="2000"/>
            </a:pPr>
            <a:endParaRPr sz="2400" dirty="0">
              <a:solidFill>
                <a:schemeClr val="dk1"/>
              </a:solidFill>
              <a:latin typeface="Calibri"/>
              <a:ea typeface="Calibri"/>
              <a:cs typeface="Calibri"/>
              <a:sym typeface="Calibri"/>
            </a:endParaRPr>
          </a:p>
          <a:p>
            <a:pPr>
              <a:buClr>
                <a:schemeClr val="dk1"/>
              </a:buClr>
              <a:buSzPts val="2000"/>
            </a:pPr>
            <a:r>
              <a:rPr lang="es-CO" sz="2400" dirty="0">
                <a:solidFill>
                  <a:schemeClr val="dk1"/>
                </a:solidFill>
                <a:latin typeface="Calibri"/>
                <a:ea typeface="Calibri"/>
                <a:cs typeface="Calibri"/>
                <a:sym typeface="Calibri"/>
              </a:rPr>
              <a:t>Para entender algunos conceptos fundamentales es necesario que revisemos los siguientes videos hechos por un fanático de la </a:t>
            </a:r>
            <a:r>
              <a:rPr lang="es-CO" sz="2400" dirty="0" err="1">
                <a:solidFill>
                  <a:schemeClr val="dk1"/>
                </a:solidFill>
                <a:latin typeface="Calibri"/>
                <a:ea typeface="Calibri"/>
                <a:cs typeface="Calibri"/>
                <a:sym typeface="Calibri"/>
              </a:rPr>
              <a:t>I.A</a:t>
            </a:r>
            <a:r>
              <a:rPr lang="es-CO" sz="2400" dirty="0">
                <a:solidFill>
                  <a:schemeClr val="dk1"/>
                </a:solidFill>
                <a:latin typeface="Calibri"/>
                <a:ea typeface="Calibri"/>
                <a:cs typeface="Calibri"/>
                <a:sym typeface="Calibri"/>
              </a:rPr>
              <a:t>:</a:t>
            </a:r>
            <a:endParaRPr sz="2400" dirty="0">
              <a:solidFill>
                <a:schemeClr val="dk1"/>
              </a:solidFill>
              <a:latin typeface="Calibri"/>
              <a:ea typeface="Calibri"/>
              <a:cs typeface="Calibri"/>
              <a:sym typeface="Calibri"/>
            </a:endParaRPr>
          </a:p>
          <a:p>
            <a:pPr>
              <a:buClr>
                <a:schemeClr val="dk1"/>
              </a:buClr>
              <a:buSzPts val="2000"/>
            </a:pPr>
            <a:endParaRPr sz="2400" dirty="0">
              <a:solidFill>
                <a:schemeClr val="dk1"/>
              </a:solidFill>
              <a:latin typeface="Calibri"/>
              <a:ea typeface="Calibri"/>
              <a:cs typeface="Calibri"/>
              <a:sym typeface="Calibri"/>
            </a:endParaRPr>
          </a:p>
          <a:p>
            <a:pPr marL="285750" indent="-285750">
              <a:buClr>
                <a:schemeClr val="dk1"/>
              </a:buClr>
              <a:buSzPts val="1800"/>
              <a:buFont typeface="Arial"/>
              <a:buChar char="•"/>
            </a:pPr>
            <a:r>
              <a:rPr lang="es-CO" sz="2400" dirty="0">
                <a:solidFill>
                  <a:schemeClr val="dk1"/>
                </a:solidFill>
                <a:latin typeface="Calibri"/>
                <a:ea typeface="Calibri"/>
                <a:cs typeface="Calibri"/>
                <a:sym typeface="Calibri"/>
              </a:rPr>
              <a:t>Que es un modelo: </a:t>
            </a:r>
            <a:r>
              <a:rPr lang="es-CO" sz="2400" u="sng" dirty="0">
                <a:solidFill>
                  <a:schemeClr val="hlink"/>
                </a:solidFill>
                <a:latin typeface="Calibri"/>
                <a:ea typeface="Calibri"/>
                <a:cs typeface="Calibri"/>
                <a:sym typeface="Calibri"/>
                <a:hlinkClick r:id="rId3"/>
              </a:rPr>
              <a:t>https://www.youtube.com/watch?v=Sb8XVheowVQ</a:t>
            </a:r>
            <a:endParaRPr sz="2400" dirty="0">
              <a:solidFill>
                <a:schemeClr val="dk1"/>
              </a:solidFill>
              <a:latin typeface="Calibri"/>
              <a:ea typeface="Calibri"/>
              <a:cs typeface="Calibri"/>
              <a:sym typeface="Calibri"/>
            </a:endParaRPr>
          </a:p>
          <a:p>
            <a:pPr marL="285750" indent="-171450">
              <a:buClr>
                <a:schemeClr val="dk1"/>
              </a:buClr>
              <a:buSzPts val="1800"/>
            </a:pPr>
            <a:endParaRPr sz="2400" dirty="0">
              <a:solidFill>
                <a:schemeClr val="dk1"/>
              </a:solidFill>
              <a:latin typeface="Calibri"/>
              <a:ea typeface="Calibri"/>
              <a:cs typeface="Calibri"/>
              <a:sym typeface="Calibri"/>
            </a:endParaRPr>
          </a:p>
          <a:p>
            <a:pPr marL="285750" indent="-285750">
              <a:buClr>
                <a:schemeClr val="dk1"/>
              </a:buClr>
              <a:buSzPts val="1800"/>
              <a:buFont typeface="Arial"/>
              <a:buChar char="•"/>
            </a:pPr>
            <a:r>
              <a:rPr lang="es-CO" sz="2400" dirty="0">
                <a:solidFill>
                  <a:schemeClr val="dk1"/>
                </a:solidFill>
                <a:latin typeface="Calibri"/>
                <a:ea typeface="Calibri"/>
                <a:cs typeface="Calibri"/>
                <a:sym typeface="Calibri"/>
              </a:rPr>
              <a:t>Regresión lineal: </a:t>
            </a:r>
            <a:r>
              <a:rPr lang="es-CO" sz="2400" u="sng" dirty="0">
                <a:solidFill>
                  <a:schemeClr val="hlink"/>
                </a:solidFill>
                <a:latin typeface="Calibri"/>
                <a:ea typeface="Calibri"/>
                <a:cs typeface="Calibri"/>
                <a:sym typeface="Calibri"/>
                <a:hlinkClick r:id="rId4"/>
              </a:rPr>
              <a:t>https://www.youtube.com/watch?v=k964_uNn3l0</a:t>
            </a:r>
            <a:endParaRPr sz="2400" dirty="0">
              <a:solidFill>
                <a:schemeClr val="dk1"/>
              </a:solidFill>
              <a:latin typeface="Calibri"/>
              <a:ea typeface="Calibri"/>
              <a:cs typeface="Calibri"/>
              <a:sym typeface="Calibri"/>
            </a:endParaRPr>
          </a:p>
          <a:p>
            <a:pPr marL="285750" indent="-171450">
              <a:buClr>
                <a:schemeClr val="dk1"/>
              </a:buClr>
              <a:buSzPts val="1800"/>
            </a:pPr>
            <a:endParaRPr sz="2400" dirty="0">
              <a:solidFill>
                <a:schemeClr val="dk1"/>
              </a:solidFill>
              <a:latin typeface="Calibri"/>
              <a:ea typeface="Calibri"/>
              <a:cs typeface="Calibri"/>
              <a:sym typeface="Calibri"/>
            </a:endParaRPr>
          </a:p>
          <a:p>
            <a:pPr marL="285750" indent="-285750">
              <a:buClr>
                <a:schemeClr val="dk1"/>
              </a:buClr>
              <a:buSzPts val="1800"/>
              <a:buFont typeface="Arial"/>
              <a:buChar char="•"/>
            </a:pPr>
            <a:r>
              <a:rPr lang="es-CO" sz="2400" dirty="0">
                <a:solidFill>
                  <a:schemeClr val="dk1"/>
                </a:solidFill>
                <a:latin typeface="Calibri"/>
                <a:ea typeface="Calibri"/>
                <a:cs typeface="Calibri"/>
                <a:sym typeface="Calibri"/>
              </a:rPr>
              <a:t>Descenso del gradiente: </a:t>
            </a:r>
            <a:r>
              <a:rPr lang="es-CO" sz="2400" u="sng" dirty="0">
                <a:solidFill>
                  <a:schemeClr val="hlink"/>
                </a:solidFill>
                <a:latin typeface="Calibri"/>
                <a:ea typeface="Calibri"/>
                <a:cs typeface="Calibri"/>
                <a:sym typeface="Calibri"/>
                <a:hlinkClick r:id="rId5"/>
              </a:rPr>
              <a:t>https://www.youtube.com/watch?v=A6FiCDoz8_4</a:t>
            </a:r>
            <a:endParaRPr sz="2400" dirty="0">
              <a:solidFill>
                <a:schemeClr val="dk1"/>
              </a:solidFill>
              <a:latin typeface="Calibri"/>
              <a:ea typeface="Calibri"/>
              <a:cs typeface="Calibri"/>
              <a:sym typeface="Calibri"/>
            </a:endParaRPr>
          </a:p>
          <a:p>
            <a:pPr marL="457200" indent="-228600">
              <a:buClr>
                <a:schemeClr val="dk1"/>
              </a:buClr>
              <a:buSzPts val="1800"/>
            </a:pPr>
            <a:endParaRPr sz="2400" dirty="0">
              <a:solidFill>
                <a:schemeClr val="dk1"/>
              </a:solidFill>
              <a:latin typeface="Calibri"/>
              <a:ea typeface="Calibri"/>
              <a:cs typeface="Calibri"/>
              <a:sym typeface="Calibri"/>
            </a:endParaRPr>
          </a:p>
          <a:p>
            <a:pPr>
              <a:buClr>
                <a:schemeClr val="dk1"/>
              </a:buClr>
              <a:buSzPts val="2000"/>
            </a:pPr>
            <a:endParaRPr sz="2400" dirty="0">
              <a:solidFill>
                <a:schemeClr val="dk1"/>
              </a:solidFill>
              <a:latin typeface="Calibri"/>
              <a:ea typeface="Calibri"/>
              <a:cs typeface="Calibri"/>
              <a:sym typeface="Calibri"/>
            </a:endParaRPr>
          </a:p>
        </p:txBody>
      </p:sp>
      <p:sp>
        <p:nvSpPr>
          <p:cNvPr id="338" name="Google Shape;338;p25"/>
          <p:cNvSpPr txBox="1"/>
          <p:nvPr/>
        </p:nvSpPr>
        <p:spPr>
          <a:xfrm>
            <a:off x="0" y="65324"/>
            <a:ext cx="6145800" cy="467400"/>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442" b="1" dirty="0">
                <a:solidFill>
                  <a:schemeClr val="lt1"/>
                </a:solidFill>
                <a:latin typeface="Tahoma"/>
                <a:ea typeface="Tahoma"/>
                <a:cs typeface="Tahoma"/>
                <a:sym typeface="Tahoma"/>
              </a:rPr>
              <a:t>Machine learning y las matemáticas </a:t>
            </a:r>
            <a:endParaRPr sz="1665" dirty="0">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6"/>
          <p:cNvSpPr/>
          <p:nvPr/>
        </p:nvSpPr>
        <p:spPr>
          <a:xfrm>
            <a:off x="0" y="1074529"/>
            <a:ext cx="12191999" cy="4401164"/>
          </a:xfrm>
          <a:prstGeom prst="rect">
            <a:avLst/>
          </a:prstGeom>
          <a:noFill/>
          <a:ln>
            <a:noFill/>
          </a:ln>
        </p:spPr>
        <p:txBody>
          <a:bodyPr spcFirstLastPara="1" wrap="square" lIns="91425" tIns="45700" rIns="91425" bIns="45700" anchor="t" anchorCtr="0">
            <a:spAutoFit/>
          </a:bodyPr>
          <a:lstStyle/>
          <a:p>
            <a:pPr algn="ctr">
              <a:buSzPts val="2000"/>
            </a:pPr>
            <a:r>
              <a:rPr lang="es-CO" sz="2000" dirty="0">
                <a:solidFill>
                  <a:schemeClr val="dk1"/>
                </a:solidFill>
                <a:latin typeface="Trebuchet MS"/>
                <a:ea typeface="Trebuchet MS"/>
                <a:cs typeface="Trebuchet MS"/>
                <a:sym typeface="Trebuchet MS"/>
              </a:rPr>
              <a:t>Es una técnica estadística utilizada para estudiar la relación  entre variables(dos o mas).</a:t>
            </a:r>
            <a:endParaRPr dirty="0"/>
          </a:p>
          <a:p>
            <a:pPr algn="ctr">
              <a:buSzPts val="2000"/>
            </a:pPr>
            <a:endParaRPr sz="2000" dirty="0">
              <a:solidFill>
                <a:schemeClr val="dk1"/>
              </a:solidFill>
              <a:latin typeface="Trebuchet MS"/>
              <a:ea typeface="Trebuchet MS"/>
              <a:cs typeface="Trebuchet MS"/>
              <a:sym typeface="Trebuchet MS"/>
            </a:endParaRPr>
          </a:p>
          <a:p>
            <a:pPr algn="ctr">
              <a:buSzPts val="2000"/>
            </a:pPr>
            <a:endParaRPr sz="2000" dirty="0">
              <a:solidFill>
                <a:schemeClr val="dk1"/>
              </a:solidFill>
              <a:latin typeface="Trebuchet MS"/>
              <a:ea typeface="Trebuchet MS"/>
              <a:cs typeface="Trebuchet MS"/>
              <a:sym typeface="Trebuchet MS"/>
            </a:endParaRPr>
          </a:p>
          <a:p>
            <a:pPr algn="ctr">
              <a:buSzPts val="2000"/>
            </a:pPr>
            <a:endParaRPr sz="2000" dirty="0">
              <a:solidFill>
                <a:schemeClr val="dk1"/>
              </a:solidFill>
              <a:latin typeface="Trebuchet MS"/>
              <a:ea typeface="Trebuchet MS"/>
              <a:cs typeface="Trebuchet MS"/>
              <a:sym typeface="Trebuchet MS"/>
            </a:endParaRPr>
          </a:p>
          <a:p>
            <a:pPr algn="ctr">
              <a:buSzPts val="2000"/>
            </a:pPr>
            <a:endParaRPr sz="2000" dirty="0">
              <a:solidFill>
                <a:schemeClr val="dk1"/>
              </a:solidFill>
              <a:latin typeface="Trebuchet MS"/>
              <a:ea typeface="Trebuchet MS"/>
              <a:cs typeface="Trebuchet MS"/>
              <a:sym typeface="Trebuchet MS"/>
            </a:endParaRPr>
          </a:p>
          <a:p>
            <a:pPr algn="ctr">
              <a:buSzPts val="2000"/>
            </a:pPr>
            <a:endParaRPr sz="2000" dirty="0">
              <a:solidFill>
                <a:schemeClr val="dk1"/>
              </a:solidFill>
              <a:latin typeface="Trebuchet MS"/>
              <a:ea typeface="Trebuchet MS"/>
              <a:cs typeface="Trebuchet MS"/>
              <a:sym typeface="Trebuchet MS"/>
            </a:endParaRPr>
          </a:p>
          <a:p>
            <a:pPr algn="ctr">
              <a:buSzPts val="2000"/>
            </a:pPr>
            <a:endParaRPr sz="2000" dirty="0">
              <a:solidFill>
                <a:schemeClr val="dk1"/>
              </a:solidFill>
              <a:latin typeface="Trebuchet MS"/>
              <a:ea typeface="Trebuchet MS"/>
              <a:cs typeface="Trebuchet MS"/>
              <a:sym typeface="Trebuchet MS"/>
            </a:endParaRPr>
          </a:p>
          <a:p>
            <a:pPr algn="ctr">
              <a:buSzPts val="2000"/>
            </a:pPr>
            <a:endParaRPr sz="2000" dirty="0">
              <a:solidFill>
                <a:schemeClr val="dk1"/>
              </a:solidFill>
              <a:latin typeface="Trebuchet MS"/>
              <a:ea typeface="Trebuchet MS"/>
              <a:cs typeface="Trebuchet MS"/>
              <a:sym typeface="Trebuchet MS"/>
            </a:endParaRPr>
          </a:p>
          <a:p>
            <a:pPr algn="ctr">
              <a:buSzPts val="2000"/>
            </a:pPr>
            <a:endParaRPr sz="2000" dirty="0">
              <a:solidFill>
                <a:schemeClr val="dk1"/>
              </a:solidFill>
              <a:latin typeface="Trebuchet MS"/>
              <a:ea typeface="Trebuchet MS"/>
              <a:cs typeface="Trebuchet MS"/>
              <a:sym typeface="Trebuchet MS"/>
            </a:endParaRPr>
          </a:p>
          <a:p>
            <a:pPr algn="ctr">
              <a:buSzPts val="2000"/>
            </a:pPr>
            <a:endParaRPr lang="es-CO" sz="2000" dirty="0">
              <a:solidFill>
                <a:schemeClr val="dk1"/>
              </a:solidFill>
              <a:latin typeface="Trebuchet MS"/>
              <a:ea typeface="Trebuchet MS"/>
              <a:cs typeface="Trebuchet MS"/>
              <a:sym typeface="Trebuchet MS"/>
            </a:endParaRPr>
          </a:p>
          <a:p>
            <a:pPr algn="ctr">
              <a:buSzPts val="2000"/>
            </a:pPr>
            <a:endParaRPr sz="2000" dirty="0">
              <a:solidFill>
                <a:schemeClr val="dk1"/>
              </a:solidFill>
              <a:latin typeface="Trebuchet MS"/>
              <a:ea typeface="Trebuchet MS"/>
              <a:cs typeface="Trebuchet MS"/>
              <a:sym typeface="Trebuchet MS"/>
            </a:endParaRPr>
          </a:p>
          <a:p>
            <a:pPr algn="ctr">
              <a:buSzPts val="2000"/>
            </a:pPr>
            <a:endParaRPr lang="es-CO" sz="2000" dirty="0">
              <a:solidFill>
                <a:schemeClr val="dk1"/>
              </a:solidFill>
              <a:latin typeface="Trebuchet MS"/>
              <a:ea typeface="Trebuchet MS"/>
              <a:cs typeface="Trebuchet MS"/>
              <a:sym typeface="Trebuchet MS"/>
            </a:endParaRPr>
          </a:p>
          <a:p>
            <a:pPr algn="ctr">
              <a:buSzPts val="2000"/>
            </a:pPr>
            <a:r>
              <a:rPr lang="es-CO" sz="2000" dirty="0">
                <a:solidFill>
                  <a:schemeClr val="dk1"/>
                </a:solidFill>
                <a:latin typeface="Trebuchet MS"/>
                <a:ea typeface="Trebuchet MS"/>
                <a:cs typeface="Trebuchet MS"/>
                <a:sym typeface="Trebuchet MS"/>
              </a:rPr>
              <a:t>Pero también es un algoritmo de aprendizaje supervisado que se utiliza en Machine Learning</a:t>
            </a:r>
            <a:endParaRPr sz="2000" dirty="0">
              <a:solidFill>
                <a:schemeClr val="dk1"/>
              </a:solidFill>
              <a:latin typeface="Trebuchet MS"/>
              <a:ea typeface="Trebuchet MS"/>
              <a:cs typeface="Trebuchet MS"/>
              <a:sym typeface="Trebuchet MS"/>
            </a:endParaRPr>
          </a:p>
          <a:p>
            <a:pPr algn="ctr">
              <a:buSzPts val="2000"/>
            </a:pPr>
            <a:endParaRPr sz="2000" dirty="0">
              <a:solidFill>
                <a:schemeClr val="dk1"/>
              </a:solidFill>
              <a:latin typeface="Trebuchet MS"/>
              <a:ea typeface="Trebuchet MS"/>
              <a:cs typeface="Trebuchet MS"/>
              <a:sym typeface="Trebuchet MS"/>
            </a:endParaRPr>
          </a:p>
        </p:txBody>
      </p:sp>
      <p:sp>
        <p:nvSpPr>
          <p:cNvPr id="344" name="Google Shape;344;p26"/>
          <p:cNvSpPr/>
          <p:nvPr/>
        </p:nvSpPr>
        <p:spPr>
          <a:xfrm>
            <a:off x="2026467" y="2899221"/>
            <a:ext cx="9144000" cy="646290"/>
          </a:xfrm>
          <a:prstGeom prst="rect">
            <a:avLst/>
          </a:prstGeom>
          <a:noFill/>
          <a:ln>
            <a:noFill/>
          </a:ln>
        </p:spPr>
        <p:txBody>
          <a:bodyPr spcFirstLastPara="1" wrap="square" lIns="91425" tIns="45700" rIns="91425" bIns="45700" anchor="ctr" anchorCtr="0">
            <a:spAutoFit/>
          </a:bodyPr>
          <a:lstStyle/>
          <a:p>
            <a:pPr>
              <a:buClr>
                <a:schemeClr val="dk1"/>
              </a:buClr>
              <a:buSzPts val="1800"/>
            </a:pPr>
            <a:br>
              <a:rPr lang="es-CO" sz="1800">
                <a:solidFill>
                  <a:schemeClr val="dk1"/>
                </a:solidFill>
              </a:rPr>
            </a:br>
            <a:endParaRPr sz="1800">
              <a:solidFill>
                <a:schemeClr val="dk1"/>
              </a:solidFill>
            </a:endParaRPr>
          </a:p>
        </p:txBody>
      </p:sp>
      <p:pic>
        <p:nvPicPr>
          <p:cNvPr id="345" name="Google Shape;345;p26" descr="Imagen relacionada"/>
          <p:cNvPicPr preferRelativeResize="0"/>
          <p:nvPr/>
        </p:nvPicPr>
        <p:blipFill rotWithShape="1">
          <a:blip r:embed="rId3">
            <a:alphaModFix/>
          </a:blip>
          <a:srcRect/>
          <a:stretch/>
        </p:blipFill>
        <p:spPr>
          <a:xfrm>
            <a:off x="2205569" y="2250312"/>
            <a:ext cx="2929210" cy="2187432"/>
          </a:xfrm>
          <a:prstGeom prst="rect">
            <a:avLst/>
          </a:prstGeom>
          <a:noFill/>
          <a:ln>
            <a:noFill/>
          </a:ln>
        </p:spPr>
      </p:pic>
      <p:sp>
        <p:nvSpPr>
          <p:cNvPr id="346" name="Google Shape;346;p26"/>
          <p:cNvSpPr/>
          <p:nvPr/>
        </p:nvSpPr>
        <p:spPr>
          <a:xfrm>
            <a:off x="5313881" y="2375739"/>
            <a:ext cx="2929210" cy="584775"/>
          </a:xfrm>
          <a:prstGeom prst="rect">
            <a:avLst/>
          </a:prstGeom>
          <a:noFill/>
          <a:ln>
            <a:noFill/>
          </a:ln>
        </p:spPr>
        <p:txBody>
          <a:bodyPr spcFirstLastPara="1" wrap="square" lIns="91425" tIns="45700" rIns="91425" bIns="45700" anchor="t" anchorCtr="0">
            <a:spAutoFit/>
          </a:bodyPr>
          <a:lstStyle/>
          <a:p>
            <a:pPr>
              <a:buSzPts val="3200"/>
            </a:pPr>
            <a:r>
              <a:rPr lang="es-CO" sz="3200" b="1" i="1">
                <a:solidFill>
                  <a:schemeClr val="dk1"/>
                </a:solidFill>
                <a:latin typeface="Libre Franklin"/>
                <a:ea typeface="Libre Franklin"/>
                <a:cs typeface="Libre Franklin"/>
                <a:sym typeface="Libre Franklin"/>
              </a:rPr>
              <a:t>Y = mX + b</a:t>
            </a:r>
            <a:endParaRPr sz="3200" b="1">
              <a:solidFill>
                <a:schemeClr val="dk1"/>
              </a:solidFill>
              <a:latin typeface="Calibri"/>
              <a:ea typeface="Calibri"/>
              <a:cs typeface="Calibri"/>
              <a:sym typeface="Calibri"/>
            </a:endParaRPr>
          </a:p>
        </p:txBody>
      </p:sp>
      <p:sp>
        <p:nvSpPr>
          <p:cNvPr id="347" name="Google Shape;347;p26"/>
          <p:cNvSpPr/>
          <p:nvPr/>
        </p:nvSpPr>
        <p:spPr>
          <a:xfrm>
            <a:off x="5313881" y="2960417"/>
            <a:ext cx="5281400" cy="1200329"/>
          </a:xfrm>
          <a:prstGeom prst="rect">
            <a:avLst/>
          </a:prstGeom>
          <a:noFill/>
          <a:ln>
            <a:noFill/>
          </a:ln>
        </p:spPr>
        <p:txBody>
          <a:bodyPr spcFirstLastPara="1" wrap="square" lIns="91425" tIns="45700" rIns="91425" bIns="45700" anchor="t" anchorCtr="0">
            <a:spAutoFit/>
          </a:bodyPr>
          <a:lstStyle/>
          <a:p>
            <a:pPr>
              <a:buSzPts val="1800"/>
            </a:pPr>
            <a:r>
              <a:rPr lang="es-CO" sz="1800" i="1">
                <a:solidFill>
                  <a:srgbClr val="333333"/>
                </a:solidFill>
                <a:latin typeface="Libre Franklin"/>
                <a:ea typeface="Libre Franklin"/>
                <a:cs typeface="Libre Franklin"/>
                <a:sym typeface="Libre Franklin"/>
              </a:rPr>
              <a:t>Donde </a:t>
            </a:r>
            <a:r>
              <a:rPr lang="es-CO" sz="1800" b="1" i="1">
                <a:solidFill>
                  <a:srgbClr val="333333"/>
                </a:solidFill>
                <a:latin typeface="Libre Franklin"/>
                <a:ea typeface="Libre Franklin"/>
                <a:cs typeface="Libre Franklin"/>
                <a:sym typeface="Libre Franklin"/>
              </a:rPr>
              <a:t>Y</a:t>
            </a:r>
            <a:r>
              <a:rPr lang="es-CO" sz="1800" i="1">
                <a:solidFill>
                  <a:srgbClr val="333333"/>
                </a:solidFill>
                <a:latin typeface="Libre Franklin"/>
                <a:ea typeface="Libre Franklin"/>
                <a:cs typeface="Libre Franklin"/>
                <a:sym typeface="Libre Franklin"/>
              </a:rPr>
              <a:t> es el resultado, </a:t>
            </a:r>
            <a:r>
              <a:rPr lang="es-CO" sz="1800" b="1" i="1">
                <a:solidFill>
                  <a:srgbClr val="333333"/>
                </a:solidFill>
                <a:latin typeface="Libre Franklin"/>
                <a:ea typeface="Libre Franklin"/>
                <a:cs typeface="Libre Franklin"/>
                <a:sym typeface="Libre Franklin"/>
              </a:rPr>
              <a:t>X</a:t>
            </a:r>
            <a:r>
              <a:rPr lang="es-CO" sz="1800" i="1">
                <a:solidFill>
                  <a:srgbClr val="333333"/>
                </a:solidFill>
                <a:latin typeface="Libre Franklin"/>
                <a:ea typeface="Libre Franklin"/>
                <a:cs typeface="Libre Franklin"/>
                <a:sym typeface="Libre Franklin"/>
              </a:rPr>
              <a:t> es la variable, </a:t>
            </a:r>
            <a:r>
              <a:rPr lang="es-CO" sz="1800" b="1" i="1">
                <a:solidFill>
                  <a:srgbClr val="333333"/>
                </a:solidFill>
                <a:latin typeface="Libre Franklin"/>
                <a:ea typeface="Libre Franklin"/>
                <a:cs typeface="Libre Franklin"/>
                <a:sym typeface="Libre Franklin"/>
              </a:rPr>
              <a:t>m</a:t>
            </a:r>
            <a:r>
              <a:rPr lang="es-CO" sz="1800" i="1">
                <a:solidFill>
                  <a:srgbClr val="333333"/>
                </a:solidFill>
                <a:latin typeface="Libre Franklin"/>
                <a:ea typeface="Libre Franklin"/>
                <a:cs typeface="Libre Franklin"/>
                <a:sym typeface="Libre Franklin"/>
              </a:rPr>
              <a:t> la pendiente (o coeficiente) de la recta y </a:t>
            </a:r>
            <a:r>
              <a:rPr lang="es-CO" sz="1800" b="1" i="1">
                <a:solidFill>
                  <a:srgbClr val="333333"/>
                </a:solidFill>
                <a:latin typeface="Libre Franklin"/>
                <a:ea typeface="Libre Franklin"/>
                <a:cs typeface="Libre Franklin"/>
                <a:sym typeface="Libre Franklin"/>
              </a:rPr>
              <a:t>b</a:t>
            </a:r>
            <a:r>
              <a:rPr lang="es-CO" sz="1800" i="1">
                <a:solidFill>
                  <a:srgbClr val="333333"/>
                </a:solidFill>
                <a:latin typeface="Libre Franklin"/>
                <a:ea typeface="Libre Franklin"/>
                <a:cs typeface="Libre Franklin"/>
                <a:sym typeface="Libre Franklin"/>
              </a:rPr>
              <a:t> la constante o también conocida como el “</a:t>
            </a:r>
            <a:r>
              <a:rPr lang="es-CO" sz="1800" b="1" i="1">
                <a:solidFill>
                  <a:srgbClr val="333333"/>
                </a:solidFill>
                <a:latin typeface="Libre Franklin"/>
                <a:ea typeface="Libre Franklin"/>
                <a:cs typeface="Libre Franklin"/>
                <a:sym typeface="Libre Franklin"/>
              </a:rPr>
              <a:t>punto de corte con el eje Y</a:t>
            </a:r>
            <a:r>
              <a:rPr lang="es-CO" sz="1800" i="1">
                <a:solidFill>
                  <a:srgbClr val="333333"/>
                </a:solidFill>
                <a:latin typeface="Libre Franklin"/>
                <a:ea typeface="Libre Franklin"/>
                <a:cs typeface="Libre Franklin"/>
                <a:sym typeface="Libre Franklin"/>
              </a:rPr>
              <a:t>” en la gráfica (cuando X=0)</a:t>
            </a:r>
            <a:endParaRPr sz="1800" i="1">
              <a:solidFill>
                <a:schemeClr val="dk1"/>
              </a:solidFill>
              <a:latin typeface="Calibri"/>
              <a:ea typeface="Calibri"/>
              <a:cs typeface="Calibri"/>
              <a:sym typeface="Calibri"/>
            </a:endParaRPr>
          </a:p>
        </p:txBody>
      </p:sp>
      <p:sp>
        <p:nvSpPr>
          <p:cNvPr id="7" name="Google Shape;338;p25">
            <a:extLst>
              <a:ext uri="{FF2B5EF4-FFF2-40B4-BE49-F238E27FC236}">
                <a16:creationId xmlns:a16="http://schemas.microsoft.com/office/drawing/2014/main" id="{AEEF399F-6132-405F-AB94-84D80AE66E60}"/>
              </a:ext>
            </a:extLst>
          </p:cNvPr>
          <p:cNvSpPr txBox="1"/>
          <p:nvPr/>
        </p:nvSpPr>
        <p:spPr>
          <a:xfrm>
            <a:off x="0" y="65324"/>
            <a:ext cx="6145800" cy="467400"/>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442" b="1" dirty="0">
                <a:solidFill>
                  <a:schemeClr val="lt1"/>
                </a:solidFill>
                <a:latin typeface="Tahoma"/>
                <a:ea typeface="Tahoma"/>
                <a:cs typeface="Tahoma"/>
                <a:sym typeface="Tahoma"/>
              </a:rPr>
              <a:t>Regresión lineal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7"/>
          <p:cNvSpPr txBox="1"/>
          <p:nvPr/>
        </p:nvSpPr>
        <p:spPr>
          <a:xfrm>
            <a:off x="0" y="74377"/>
            <a:ext cx="4861711" cy="491047"/>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Tahoma"/>
                <a:ea typeface="Tahoma"/>
                <a:cs typeface="Tahoma"/>
                <a:sym typeface="Tahoma"/>
              </a:rPr>
              <a:t>Ejemplos de regresión lineal</a:t>
            </a:r>
            <a:endParaRPr sz="800"/>
          </a:p>
        </p:txBody>
      </p:sp>
      <p:pic>
        <p:nvPicPr>
          <p:cNvPr id="353" name="Google Shape;353;p27" descr="https://i2.wp.com/www.aprendemachinelearning.com/wp-content/uploads/2018/05/pizza_en_dinamarca.png?resize=525%2C264"/>
          <p:cNvPicPr preferRelativeResize="0"/>
          <p:nvPr/>
        </p:nvPicPr>
        <p:blipFill rotWithShape="1">
          <a:blip r:embed="rId3">
            <a:alphaModFix/>
          </a:blip>
          <a:srcRect/>
          <a:stretch/>
        </p:blipFill>
        <p:spPr>
          <a:xfrm>
            <a:off x="1822071" y="810449"/>
            <a:ext cx="3950290" cy="1986432"/>
          </a:xfrm>
          <a:prstGeom prst="rect">
            <a:avLst/>
          </a:prstGeom>
          <a:noFill/>
          <a:ln>
            <a:noFill/>
          </a:ln>
        </p:spPr>
      </p:pic>
      <p:pic>
        <p:nvPicPr>
          <p:cNvPr id="354" name="Google Shape;354;p27" descr="Resultado de imagen para regresiÃ³n lineal ejemplos"/>
          <p:cNvPicPr preferRelativeResize="0"/>
          <p:nvPr/>
        </p:nvPicPr>
        <p:blipFill rotWithShape="1">
          <a:blip r:embed="rId4">
            <a:alphaModFix/>
          </a:blip>
          <a:srcRect/>
          <a:stretch/>
        </p:blipFill>
        <p:spPr>
          <a:xfrm>
            <a:off x="6984274" y="3269254"/>
            <a:ext cx="3181078" cy="2343313"/>
          </a:xfrm>
          <a:prstGeom prst="rect">
            <a:avLst/>
          </a:prstGeom>
          <a:noFill/>
          <a:ln>
            <a:noFill/>
          </a:ln>
        </p:spPr>
      </p:pic>
      <p:pic>
        <p:nvPicPr>
          <p:cNvPr id="355" name="Google Shape;355;p27" descr="Resultado de imagen para regresiÃ³n lineal ejemplos"/>
          <p:cNvPicPr preferRelativeResize="0"/>
          <p:nvPr/>
        </p:nvPicPr>
        <p:blipFill rotWithShape="1">
          <a:blip r:embed="rId5">
            <a:alphaModFix/>
          </a:blip>
          <a:srcRect/>
          <a:stretch/>
        </p:blipFill>
        <p:spPr>
          <a:xfrm>
            <a:off x="2026649" y="2892229"/>
            <a:ext cx="4097237" cy="2926395"/>
          </a:xfrm>
          <a:prstGeom prst="rect">
            <a:avLst/>
          </a:prstGeom>
          <a:noFill/>
          <a:ln>
            <a:noFill/>
          </a:ln>
        </p:spPr>
      </p:pic>
      <p:pic>
        <p:nvPicPr>
          <p:cNvPr id="356" name="Google Shape;356;p27" descr="Resultado de imagen para regresiÃ³n lineal ejemplos"/>
          <p:cNvPicPr preferRelativeResize="0"/>
          <p:nvPr/>
        </p:nvPicPr>
        <p:blipFill rotWithShape="1">
          <a:blip r:embed="rId6">
            <a:alphaModFix/>
          </a:blip>
          <a:srcRect/>
          <a:stretch/>
        </p:blipFill>
        <p:spPr>
          <a:xfrm>
            <a:off x="6984274" y="783864"/>
            <a:ext cx="3467100" cy="2266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8"/>
          <p:cNvSpPr txBox="1"/>
          <p:nvPr/>
        </p:nvSpPr>
        <p:spPr>
          <a:xfrm>
            <a:off x="-1" y="83432"/>
            <a:ext cx="11389259"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1979"/>
            </a:pPr>
            <a:r>
              <a:rPr lang="es-CO" sz="2400" b="1">
                <a:solidFill>
                  <a:schemeClr val="lt1"/>
                </a:solidFill>
                <a:latin typeface="Tahoma"/>
                <a:ea typeface="Tahoma"/>
                <a:cs typeface="Tahoma"/>
                <a:sym typeface="Tahoma"/>
              </a:rPr>
              <a:t>¿Cómo funciona el algoritmo de regresión lineal en Machine Learning?</a:t>
            </a:r>
            <a:endParaRPr sz="1800"/>
          </a:p>
        </p:txBody>
      </p:sp>
      <p:sp>
        <p:nvSpPr>
          <p:cNvPr id="362" name="Google Shape;362;p28"/>
          <p:cNvSpPr/>
          <p:nvPr/>
        </p:nvSpPr>
        <p:spPr>
          <a:xfrm>
            <a:off x="0" y="1028344"/>
            <a:ext cx="12192000" cy="4001055"/>
          </a:xfrm>
          <a:prstGeom prst="rect">
            <a:avLst/>
          </a:prstGeom>
          <a:noFill/>
          <a:ln>
            <a:noFill/>
          </a:ln>
        </p:spPr>
        <p:txBody>
          <a:bodyPr spcFirstLastPara="1" wrap="square" lIns="91425" tIns="45700" rIns="91425" bIns="45700" anchor="t" anchorCtr="0">
            <a:spAutoFit/>
          </a:bodyPr>
          <a:lstStyle/>
          <a:p>
            <a:pPr>
              <a:buSzPts val="2400"/>
            </a:pPr>
            <a:endParaRPr sz="2400" dirty="0">
              <a:solidFill>
                <a:schemeClr val="dk1"/>
              </a:solidFill>
              <a:latin typeface="Calibri"/>
              <a:ea typeface="Calibri"/>
              <a:cs typeface="Calibri"/>
              <a:sym typeface="Calibri"/>
            </a:endParaRPr>
          </a:p>
          <a:p>
            <a:pPr>
              <a:buSzPts val="2400"/>
            </a:pPr>
            <a:r>
              <a:rPr lang="es-CO" sz="2400" dirty="0">
                <a:solidFill>
                  <a:schemeClr val="dk1"/>
                </a:solidFill>
                <a:latin typeface="Calibri"/>
                <a:ea typeface="Calibri"/>
                <a:cs typeface="Calibri"/>
                <a:sym typeface="Calibri"/>
              </a:rPr>
              <a:t>Recordemos que los algoritmos de </a:t>
            </a:r>
            <a:r>
              <a:rPr lang="es-CO" sz="2400" b="1" i="1" dirty="0">
                <a:solidFill>
                  <a:schemeClr val="dk1"/>
                </a:solidFill>
                <a:latin typeface="Calibri"/>
                <a:ea typeface="Calibri"/>
                <a:cs typeface="Calibri"/>
                <a:sym typeface="Calibri"/>
              </a:rPr>
              <a:t>Machine Learning Supervisados</a:t>
            </a:r>
            <a:r>
              <a:rPr lang="es-CO" sz="2400" dirty="0">
                <a:solidFill>
                  <a:schemeClr val="dk1"/>
                </a:solidFill>
                <a:latin typeface="Calibri"/>
                <a:ea typeface="Calibri"/>
                <a:cs typeface="Calibri"/>
                <a:sym typeface="Calibri"/>
              </a:rPr>
              <a:t>, aprenden por sí mismos y -en este caso- a obtener automáticamente esa “recta” que buscamos con la tendencia de predicción. </a:t>
            </a:r>
            <a:endParaRPr dirty="0"/>
          </a:p>
          <a:p>
            <a:pPr>
              <a:buSzPts val="2400"/>
            </a:pPr>
            <a:endParaRPr sz="2400" dirty="0">
              <a:solidFill>
                <a:schemeClr val="dk1"/>
              </a:solidFill>
              <a:latin typeface="Calibri"/>
              <a:ea typeface="Calibri"/>
              <a:cs typeface="Calibri"/>
              <a:sym typeface="Calibri"/>
            </a:endParaRPr>
          </a:p>
          <a:p>
            <a:pPr>
              <a:buSzPts val="2400"/>
            </a:pPr>
            <a:r>
              <a:rPr lang="es-CO" sz="2400" dirty="0">
                <a:solidFill>
                  <a:schemeClr val="dk1"/>
                </a:solidFill>
                <a:latin typeface="Calibri"/>
                <a:ea typeface="Calibri"/>
                <a:cs typeface="Calibri"/>
                <a:sym typeface="Calibri"/>
              </a:rPr>
              <a:t>Para hacerlo se mide el error con respecto a los puntos de entrada y el valor “Y” de salida real. </a:t>
            </a:r>
            <a:endParaRPr dirty="0"/>
          </a:p>
          <a:p>
            <a:pPr>
              <a:buSzPts val="2400"/>
            </a:pPr>
            <a:r>
              <a:rPr lang="es-CO" sz="2400" dirty="0">
                <a:solidFill>
                  <a:schemeClr val="dk1"/>
                </a:solidFill>
                <a:latin typeface="Calibri"/>
                <a:ea typeface="Calibri"/>
                <a:cs typeface="Calibri"/>
                <a:sym typeface="Calibri"/>
              </a:rPr>
              <a:t>El algoritmo deberá minimizar el coste de una función de </a:t>
            </a:r>
            <a:r>
              <a:rPr lang="es-CO" sz="2400" b="1" i="1" dirty="0">
                <a:solidFill>
                  <a:schemeClr val="dk1"/>
                </a:solidFill>
                <a:latin typeface="Calibri"/>
                <a:ea typeface="Calibri"/>
                <a:cs typeface="Calibri"/>
                <a:sym typeface="Calibri"/>
              </a:rPr>
              <a:t>error cuadrático</a:t>
            </a:r>
            <a:r>
              <a:rPr lang="es-CO" sz="2400" dirty="0">
                <a:solidFill>
                  <a:schemeClr val="dk1"/>
                </a:solidFill>
                <a:latin typeface="Calibri"/>
                <a:ea typeface="Calibri"/>
                <a:cs typeface="Calibri"/>
                <a:sym typeface="Calibri"/>
              </a:rPr>
              <a:t> y esos coeficientes corresponderán con la recta óptima. </a:t>
            </a:r>
          </a:p>
          <a:p>
            <a:pPr>
              <a:buSzPts val="2400"/>
            </a:pPr>
            <a:endParaRPr dirty="0"/>
          </a:p>
          <a:p>
            <a:pPr>
              <a:buSzPts val="2400"/>
            </a:pPr>
            <a:r>
              <a:rPr lang="es-CO" sz="2400" dirty="0">
                <a:solidFill>
                  <a:schemeClr val="dk1"/>
                </a:solidFill>
                <a:latin typeface="Calibri"/>
                <a:ea typeface="Calibri"/>
                <a:cs typeface="Calibri"/>
                <a:sym typeface="Calibri"/>
              </a:rPr>
              <a:t>Hay diversos métodos para conseguir minimizar el coste. Lo más común es utilizar una versión vectorial y la llamada </a:t>
            </a:r>
            <a:r>
              <a:rPr lang="es-CO" sz="2400" b="1" dirty="0">
                <a:solidFill>
                  <a:schemeClr val="dk1"/>
                </a:solidFill>
                <a:latin typeface="Calibri"/>
                <a:ea typeface="Calibri"/>
                <a:cs typeface="Calibri"/>
                <a:sym typeface="Calibri"/>
              </a:rPr>
              <a:t>Ecuación Normal </a:t>
            </a:r>
            <a:r>
              <a:rPr lang="es-CO" sz="2400" dirty="0">
                <a:solidFill>
                  <a:schemeClr val="dk1"/>
                </a:solidFill>
                <a:latin typeface="Calibri"/>
                <a:ea typeface="Calibri"/>
                <a:cs typeface="Calibri"/>
                <a:sym typeface="Calibri"/>
              </a:rPr>
              <a:t>que nos dará un resultado directo.</a:t>
            </a:r>
            <a:endParaRPr sz="2400"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
        <p:cNvGrpSpPr/>
        <p:nvPr/>
      </p:nvGrpSpPr>
      <p:grpSpPr>
        <a:xfrm>
          <a:off x="0" y="0"/>
          <a:ext cx="0" cy="0"/>
          <a:chOff x="0" y="0"/>
          <a:chExt cx="0" cy="0"/>
        </a:xfrm>
      </p:grpSpPr>
      <p:sp>
        <p:nvSpPr>
          <p:cNvPr id="43" name="Google Shape;43;p3"/>
          <p:cNvSpPr/>
          <p:nvPr/>
        </p:nvSpPr>
        <p:spPr>
          <a:xfrm>
            <a:off x="6820955" y="1107476"/>
            <a:ext cx="5370815" cy="5735697"/>
          </a:xfrm>
          <a:prstGeom prst="rect">
            <a:avLst/>
          </a:prstGeom>
          <a:gradFill>
            <a:gsLst>
              <a:gs pos="0">
                <a:srgbClr val="4F81BD">
                  <a:alpha val="80000"/>
                </a:srgbClr>
              </a:gs>
              <a:gs pos="25000">
                <a:srgbClr val="4F81BD">
                  <a:alpha val="60000"/>
                </a:srgbClr>
              </a:gs>
              <a:gs pos="94000">
                <a:srgbClr val="C4BD97"/>
              </a:gs>
              <a:gs pos="100000">
                <a:srgbClr val="C4BD97"/>
              </a:gs>
            </a:gsLst>
            <a:lin ang="4200000" scaled="0"/>
          </a:gradFill>
          <a:ln>
            <a:noFill/>
          </a:ln>
        </p:spPr>
        <p:txBody>
          <a:bodyPr spcFirstLastPara="1" wrap="square" lIns="91425" tIns="45700" rIns="91425" bIns="45700" anchor="ctr" anchorCtr="0">
            <a:noAutofit/>
          </a:bodyPr>
          <a:lstStyle/>
          <a:p>
            <a:pPr algn="ctr">
              <a:buSzPts val="1350"/>
            </a:pPr>
            <a:endParaRPr sz="1350">
              <a:solidFill>
                <a:schemeClr val="lt1"/>
              </a:solidFill>
              <a:latin typeface="Calibri"/>
              <a:ea typeface="Calibri"/>
              <a:cs typeface="Calibri"/>
              <a:sym typeface="Calibri"/>
            </a:endParaRPr>
          </a:p>
        </p:txBody>
      </p:sp>
      <p:pic>
        <p:nvPicPr>
          <p:cNvPr id="44" name="Google Shape;44;p3"/>
          <p:cNvPicPr preferRelativeResize="0"/>
          <p:nvPr/>
        </p:nvPicPr>
        <p:blipFill rotWithShape="1">
          <a:blip r:embed="rId3">
            <a:alphaModFix/>
          </a:blip>
          <a:srcRect r="10325"/>
          <a:stretch/>
        </p:blipFill>
        <p:spPr>
          <a:xfrm flipH="1">
            <a:off x="3047999" y="1107474"/>
            <a:ext cx="9144000" cy="5750526"/>
          </a:xfrm>
          <a:prstGeom prst="rect">
            <a:avLst/>
          </a:prstGeom>
          <a:noFill/>
          <a:ln>
            <a:noFill/>
          </a:ln>
        </p:spPr>
      </p:pic>
      <p:sp>
        <p:nvSpPr>
          <p:cNvPr id="45" name="Google Shape;45;p3"/>
          <p:cNvSpPr txBox="1"/>
          <p:nvPr/>
        </p:nvSpPr>
        <p:spPr>
          <a:xfrm>
            <a:off x="1524001" y="1608355"/>
            <a:ext cx="3911298" cy="4753256"/>
          </a:xfrm>
          <a:prstGeom prst="rect">
            <a:avLst/>
          </a:prstGeom>
          <a:noFill/>
          <a:ln>
            <a:noFill/>
          </a:ln>
        </p:spPr>
        <p:txBody>
          <a:bodyPr spcFirstLastPara="1" wrap="square" lIns="91425" tIns="45700" rIns="91425" bIns="45700" anchor="ctr" anchorCtr="0">
            <a:normAutofit/>
          </a:bodyPr>
          <a:lstStyle/>
          <a:p>
            <a:pPr algn="ctr">
              <a:lnSpc>
                <a:spcPct val="90000"/>
              </a:lnSpc>
              <a:buSzPts val="6000"/>
            </a:pPr>
            <a:r>
              <a:rPr lang="es-CO" sz="6000" b="1">
                <a:latin typeface="Acme"/>
                <a:ea typeface="Acme"/>
                <a:cs typeface="Acme"/>
                <a:sym typeface="Acme"/>
              </a:rPr>
              <a:t>¡Antes de continuar debemos analizar!</a:t>
            </a:r>
            <a:endParaRPr/>
          </a:p>
        </p:txBody>
      </p:sp>
      <p:sp>
        <p:nvSpPr>
          <p:cNvPr id="46" name="Google Shape;46;p3"/>
          <p:cNvSpPr/>
          <p:nvPr/>
        </p:nvSpPr>
        <p:spPr>
          <a:xfrm>
            <a:off x="7621441" y="1593529"/>
            <a:ext cx="4570559" cy="5249645"/>
          </a:xfrm>
          <a:custGeom>
            <a:avLst/>
            <a:gdLst/>
            <a:ahLst/>
            <a:cxnLst/>
            <a:rect l="l" t="t" r="r" b="b"/>
            <a:pathLst>
              <a:path w="5464879" h="6276841" extrusionOk="0">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w="25400" cap="flat" cmpd="sng">
            <a:solidFill>
              <a:srgbClr val="B7CCE4"/>
            </a:solidFill>
            <a:prstDash val="solid"/>
            <a:round/>
            <a:headEnd type="none" w="sm" len="sm"/>
            <a:tailEnd type="none" w="sm" len="sm"/>
          </a:ln>
        </p:spPr>
        <p:txBody>
          <a:bodyPr spcFirstLastPara="1" wrap="square" lIns="91425" tIns="45700" rIns="91425" bIns="45700" anchor="ctr" anchorCtr="0">
            <a:noAutofit/>
          </a:bodyPr>
          <a:lstStyle/>
          <a:p>
            <a:pPr algn="ctr">
              <a:buSzPts val="1350"/>
            </a:pPr>
            <a:endParaRPr sz="1350">
              <a:solidFill>
                <a:schemeClr val="lt1"/>
              </a:solidFill>
              <a:latin typeface="Calibri"/>
              <a:ea typeface="Calibri"/>
              <a:cs typeface="Calibri"/>
              <a:sym typeface="Calibri"/>
            </a:endParaRPr>
          </a:p>
        </p:txBody>
      </p:sp>
      <p:pic>
        <p:nvPicPr>
          <p:cNvPr id="47" name="Google Shape;47;p3" descr="Resultado de imagen para alto"/>
          <p:cNvPicPr preferRelativeResize="0"/>
          <p:nvPr/>
        </p:nvPicPr>
        <p:blipFill rotWithShape="1">
          <a:blip r:embed="rId4">
            <a:alphaModFix/>
          </a:blip>
          <a:srcRect/>
          <a:stretch/>
        </p:blipFill>
        <p:spPr>
          <a:xfrm>
            <a:off x="8472681" y="2693324"/>
            <a:ext cx="3463967" cy="34639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9"/>
          <p:cNvSpPr/>
          <p:nvPr/>
        </p:nvSpPr>
        <p:spPr>
          <a:xfrm>
            <a:off x="1302774" y="902510"/>
            <a:ext cx="8908026" cy="3724056"/>
          </a:xfrm>
          <a:prstGeom prst="rect">
            <a:avLst/>
          </a:prstGeom>
          <a:noFill/>
          <a:ln>
            <a:noFill/>
          </a:ln>
        </p:spPr>
        <p:txBody>
          <a:bodyPr spcFirstLastPara="1" wrap="square" lIns="91425" tIns="45700" rIns="91425" bIns="45700" anchor="t" anchorCtr="0">
            <a:spAutoFit/>
          </a:bodyPr>
          <a:lstStyle/>
          <a:p>
            <a:pPr algn="ctr">
              <a:buSzPts val="6600"/>
            </a:pPr>
            <a:r>
              <a:rPr lang="es-CO" sz="7200" b="1" dirty="0" err="1">
                <a:solidFill>
                  <a:srgbClr val="20435C"/>
                </a:solidFill>
                <a:latin typeface="Trebuchet MS"/>
                <a:ea typeface="Trebuchet MS"/>
                <a:cs typeface="Trebuchet MS"/>
                <a:sym typeface="Trebuchet MS"/>
              </a:rPr>
              <a:t>Sklearn</a:t>
            </a:r>
            <a:endParaRPr sz="6000" b="1" dirty="0">
              <a:solidFill>
                <a:srgbClr val="20435C"/>
              </a:solidFill>
              <a:latin typeface="Trebuchet MS"/>
              <a:ea typeface="Trebuchet MS"/>
              <a:cs typeface="Trebuchet MS"/>
              <a:sym typeface="Trebuchet MS"/>
            </a:endParaRPr>
          </a:p>
          <a:p>
            <a:pPr algn="ctr">
              <a:buSzPts val="2800"/>
            </a:pPr>
            <a:r>
              <a:rPr lang="es-CO" sz="3200" dirty="0" err="1">
                <a:solidFill>
                  <a:srgbClr val="20435C"/>
                </a:solidFill>
                <a:latin typeface="Trebuchet MS"/>
                <a:ea typeface="Trebuchet MS"/>
                <a:cs typeface="Trebuchet MS"/>
                <a:sym typeface="Trebuchet MS"/>
              </a:rPr>
              <a:t>DATASET’S</a:t>
            </a:r>
            <a:endParaRPr sz="1600" dirty="0"/>
          </a:p>
          <a:p>
            <a:pPr algn="ctr">
              <a:buSzPts val="3200"/>
            </a:pPr>
            <a:endParaRPr sz="3600" dirty="0">
              <a:solidFill>
                <a:srgbClr val="20435C"/>
              </a:solidFill>
              <a:latin typeface="Trebuchet MS"/>
              <a:ea typeface="Trebuchet MS"/>
              <a:cs typeface="Trebuchet MS"/>
              <a:sym typeface="Trebuchet MS"/>
            </a:endParaRPr>
          </a:p>
          <a:p>
            <a:pPr marL="342900" indent="-342900">
              <a:buClr>
                <a:srgbClr val="20435C"/>
              </a:buClr>
              <a:buSzPts val="2000"/>
              <a:buFont typeface="Arial"/>
              <a:buChar char="•"/>
            </a:pPr>
            <a:r>
              <a:rPr lang="es-CO" sz="2400" dirty="0">
                <a:solidFill>
                  <a:srgbClr val="20435C"/>
                </a:solidFill>
                <a:latin typeface="Trebuchet MS"/>
                <a:ea typeface="Trebuchet MS"/>
                <a:cs typeface="Trebuchet MS"/>
                <a:sym typeface="Trebuchet MS"/>
              </a:rPr>
              <a:t>Herramientas simples y eficientes para la minería de datos y el análisis de datos.</a:t>
            </a:r>
            <a:endParaRPr sz="1600" dirty="0"/>
          </a:p>
          <a:p>
            <a:pPr marL="342900" indent="-342900">
              <a:buClr>
                <a:srgbClr val="20435C"/>
              </a:buClr>
              <a:buSzPts val="2000"/>
              <a:buFont typeface="Arial"/>
              <a:buChar char="•"/>
            </a:pPr>
            <a:r>
              <a:rPr lang="es-CO" sz="2400" dirty="0">
                <a:solidFill>
                  <a:srgbClr val="20435C"/>
                </a:solidFill>
                <a:latin typeface="Trebuchet MS"/>
                <a:ea typeface="Trebuchet MS"/>
                <a:cs typeface="Trebuchet MS"/>
                <a:sym typeface="Trebuchet MS"/>
              </a:rPr>
              <a:t>Construido en </a:t>
            </a:r>
            <a:r>
              <a:rPr lang="es-CO" sz="2400" dirty="0" err="1">
                <a:solidFill>
                  <a:srgbClr val="20435C"/>
                </a:solidFill>
                <a:latin typeface="Trebuchet MS"/>
                <a:ea typeface="Trebuchet MS"/>
                <a:cs typeface="Trebuchet MS"/>
                <a:sym typeface="Trebuchet MS"/>
              </a:rPr>
              <a:t>NumPy</a:t>
            </a:r>
            <a:r>
              <a:rPr lang="es-CO" sz="2400" dirty="0">
                <a:solidFill>
                  <a:srgbClr val="20435C"/>
                </a:solidFill>
                <a:latin typeface="Trebuchet MS"/>
                <a:ea typeface="Trebuchet MS"/>
                <a:cs typeface="Trebuchet MS"/>
                <a:sym typeface="Trebuchet MS"/>
              </a:rPr>
              <a:t>, </a:t>
            </a:r>
            <a:r>
              <a:rPr lang="es-CO" sz="2400" dirty="0" err="1">
                <a:solidFill>
                  <a:srgbClr val="20435C"/>
                </a:solidFill>
                <a:latin typeface="Trebuchet MS"/>
                <a:ea typeface="Trebuchet MS"/>
                <a:cs typeface="Trebuchet MS"/>
                <a:sym typeface="Trebuchet MS"/>
              </a:rPr>
              <a:t>SciPy</a:t>
            </a:r>
            <a:r>
              <a:rPr lang="es-CO" sz="2400" dirty="0">
                <a:solidFill>
                  <a:srgbClr val="20435C"/>
                </a:solidFill>
                <a:latin typeface="Trebuchet MS"/>
                <a:ea typeface="Trebuchet MS"/>
                <a:cs typeface="Trebuchet MS"/>
                <a:sym typeface="Trebuchet MS"/>
              </a:rPr>
              <a:t> y </a:t>
            </a:r>
            <a:r>
              <a:rPr lang="es-CO" sz="2400" dirty="0" err="1">
                <a:solidFill>
                  <a:srgbClr val="20435C"/>
                </a:solidFill>
                <a:latin typeface="Trebuchet MS"/>
                <a:ea typeface="Trebuchet MS"/>
                <a:cs typeface="Trebuchet MS"/>
                <a:sym typeface="Trebuchet MS"/>
              </a:rPr>
              <a:t>matplotlib</a:t>
            </a:r>
            <a:endParaRPr sz="2400" dirty="0">
              <a:solidFill>
                <a:srgbClr val="20435C"/>
              </a:solidFill>
              <a:latin typeface="Trebuchet MS"/>
              <a:ea typeface="Trebuchet MS"/>
              <a:cs typeface="Trebuchet MS"/>
              <a:sym typeface="Trebuchet MS"/>
            </a:endParaRPr>
          </a:p>
          <a:p>
            <a:pPr marL="342900" indent="-342900">
              <a:buClr>
                <a:srgbClr val="20435C"/>
              </a:buClr>
              <a:buSzPts val="2000"/>
              <a:buFont typeface="Arial"/>
              <a:buChar char="•"/>
            </a:pPr>
            <a:r>
              <a:rPr lang="es-CO" sz="2400" dirty="0">
                <a:solidFill>
                  <a:srgbClr val="20435C"/>
                </a:solidFill>
                <a:latin typeface="Trebuchet MS"/>
                <a:ea typeface="Trebuchet MS"/>
                <a:cs typeface="Trebuchet MS"/>
                <a:sym typeface="Trebuchet MS"/>
              </a:rPr>
              <a:t>Código abierto, utilizable comercialmente - licencia BSD</a:t>
            </a:r>
            <a:endParaRPr sz="2400" dirty="0">
              <a:solidFill>
                <a:srgbClr val="20435C"/>
              </a:solidFill>
              <a:latin typeface="Trebuchet MS"/>
              <a:ea typeface="Trebuchet MS"/>
              <a:cs typeface="Trebuchet MS"/>
              <a:sym typeface="Trebuchet MS"/>
            </a:endParaRPr>
          </a:p>
        </p:txBody>
      </p:sp>
      <p:sp>
        <p:nvSpPr>
          <p:cNvPr id="368" name="Google Shape;368;p29"/>
          <p:cNvSpPr/>
          <p:nvPr/>
        </p:nvSpPr>
        <p:spPr>
          <a:xfrm>
            <a:off x="1981200" y="3225145"/>
            <a:ext cx="9144000" cy="646290"/>
          </a:xfrm>
          <a:prstGeom prst="rect">
            <a:avLst/>
          </a:prstGeom>
          <a:noFill/>
          <a:ln>
            <a:noFill/>
          </a:ln>
        </p:spPr>
        <p:txBody>
          <a:bodyPr spcFirstLastPara="1" wrap="square" lIns="91425" tIns="45700" rIns="91425" bIns="45700" anchor="ctr" anchorCtr="0">
            <a:spAutoFit/>
          </a:bodyPr>
          <a:lstStyle/>
          <a:p>
            <a:pPr>
              <a:buClr>
                <a:schemeClr val="dk1"/>
              </a:buClr>
              <a:buSzPts val="1800"/>
            </a:pPr>
            <a:br>
              <a:rPr lang="es-CO" sz="1800">
                <a:solidFill>
                  <a:schemeClr val="dk1"/>
                </a:solidFill>
              </a:rPr>
            </a:br>
            <a:endParaRPr sz="18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6"/>
          <p:cNvSpPr/>
          <p:nvPr/>
        </p:nvSpPr>
        <p:spPr>
          <a:xfrm>
            <a:off x="0" y="0"/>
            <a:ext cx="12122589" cy="5632271"/>
          </a:xfrm>
          <a:prstGeom prst="rect">
            <a:avLst/>
          </a:prstGeom>
          <a:solidFill>
            <a:schemeClr val="lt1"/>
          </a:solidFill>
          <a:ln>
            <a:noFill/>
          </a:ln>
        </p:spPr>
        <p:txBody>
          <a:bodyPr spcFirstLastPara="1" wrap="square" lIns="91425" tIns="45700" rIns="91425" bIns="45700" anchor="t" anchorCtr="0">
            <a:spAutoFit/>
          </a:bodyPr>
          <a:lstStyle/>
          <a:p>
            <a:pPr algn="ctr">
              <a:buSzPts val="6600"/>
            </a:pPr>
            <a:r>
              <a:rPr lang="es-CO" sz="4800" b="1" dirty="0" err="1">
                <a:solidFill>
                  <a:schemeClr val="dk1"/>
                </a:solidFill>
                <a:latin typeface="Calibri"/>
                <a:ea typeface="Calibri"/>
                <a:cs typeface="Calibri"/>
                <a:sym typeface="Calibri"/>
              </a:rPr>
              <a:t>Sklearn</a:t>
            </a:r>
            <a:endParaRPr sz="4800" b="1" dirty="0">
              <a:solidFill>
                <a:schemeClr val="dk1"/>
              </a:solidFill>
              <a:latin typeface="Calibri"/>
              <a:ea typeface="Calibri"/>
              <a:cs typeface="Calibri"/>
              <a:sym typeface="Calibri"/>
            </a:endParaRPr>
          </a:p>
          <a:p>
            <a:pPr algn="ctr">
              <a:buSzPts val="2800"/>
            </a:pPr>
            <a:r>
              <a:rPr lang="es-CO" sz="4800" dirty="0" err="1">
                <a:solidFill>
                  <a:schemeClr val="dk1"/>
                </a:solidFill>
                <a:latin typeface="Calibri"/>
                <a:ea typeface="Calibri"/>
                <a:cs typeface="Calibri"/>
                <a:sym typeface="Calibri"/>
              </a:rPr>
              <a:t>DATASET’S</a:t>
            </a:r>
            <a:endParaRPr sz="4800" dirty="0">
              <a:solidFill>
                <a:schemeClr val="dk1"/>
              </a:solidFill>
              <a:latin typeface="Calibri"/>
              <a:ea typeface="Calibri"/>
              <a:cs typeface="Calibri"/>
              <a:sym typeface="Calibri"/>
            </a:endParaRPr>
          </a:p>
          <a:p>
            <a:pPr algn="ctr">
              <a:buSzPts val="3200"/>
            </a:pPr>
            <a:endParaRPr sz="2000" dirty="0">
              <a:solidFill>
                <a:schemeClr val="dk1"/>
              </a:solidFill>
              <a:latin typeface="Calibri"/>
              <a:ea typeface="Calibri"/>
              <a:cs typeface="Calibri"/>
              <a:sym typeface="Calibri"/>
            </a:endParaRPr>
          </a:p>
          <a:p>
            <a:pPr algn="just"/>
            <a:r>
              <a:rPr lang="es-CO" sz="2400" dirty="0">
                <a:solidFill>
                  <a:schemeClr val="dk1"/>
                </a:solidFill>
                <a:latin typeface="Calibri"/>
                <a:ea typeface="Calibri"/>
                <a:cs typeface="Calibri"/>
                <a:sym typeface="Calibri"/>
              </a:rPr>
              <a:t>La biblioteca </a:t>
            </a:r>
            <a:r>
              <a:rPr lang="es-CO" sz="2400" dirty="0" err="1">
                <a:solidFill>
                  <a:schemeClr val="dk1"/>
                </a:solidFill>
                <a:latin typeface="Calibri"/>
                <a:ea typeface="Calibri"/>
                <a:cs typeface="Calibri"/>
                <a:sym typeface="Calibri"/>
              </a:rPr>
              <a:t>sklearn</a:t>
            </a:r>
            <a:r>
              <a:rPr lang="es-CO" sz="2400" dirty="0">
                <a:solidFill>
                  <a:schemeClr val="dk1"/>
                </a:solidFill>
                <a:latin typeface="Calibri"/>
                <a:ea typeface="Calibri"/>
                <a:cs typeface="Calibri"/>
                <a:sym typeface="Calibri"/>
              </a:rPr>
              <a:t> proporciona una lista de "</a:t>
            </a:r>
            <a:r>
              <a:rPr lang="es-CO" sz="2400" b="1" i="1" dirty="0">
                <a:solidFill>
                  <a:schemeClr val="dk1"/>
                </a:solidFill>
                <a:latin typeface="Calibri"/>
                <a:ea typeface="Calibri"/>
                <a:cs typeface="Calibri"/>
                <a:sym typeface="Calibri"/>
              </a:rPr>
              <a:t>conjuntos de datos de juguetes</a:t>
            </a:r>
            <a:r>
              <a:rPr lang="es-CO" sz="2400" dirty="0">
                <a:solidFill>
                  <a:schemeClr val="dk1"/>
                </a:solidFill>
                <a:latin typeface="Calibri"/>
                <a:ea typeface="Calibri"/>
                <a:cs typeface="Calibri"/>
                <a:sym typeface="Calibri"/>
              </a:rPr>
              <a:t>" con el fin de probar algoritmos de aprendizaje automático. Los datos se devuelven de las siguientes:</a:t>
            </a:r>
            <a:endParaRPr dirty="0"/>
          </a:p>
          <a:p>
            <a:pPr algn="just"/>
            <a:endParaRPr sz="2400" dirty="0">
              <a:solidFill>
                <a:schemeClr val="dk1"/>
              </a:solidFill>
              <a:latin typeface="Calibri"/>
              <a:ea typeface="Calibri"/>
              <a:cs typeface="Calibri"/>
              <a:sym typeface="Calibri"/>
            </a:endParaRPr>
          </a:p>
          <a:p>
            <a:pPr marL="342900" indent="-342900" algn="just">
              <a:buClr>
                <a:srgbClr val="20435C"/>
              </a:buClr>
              <a:buSzPts val="2000"/>
              <a:buFont typeface="Arial"/>
              <a:buChar char="•"/>
            </a:pPr>
            <a:r>
              <a:rPr lang="es-CO" sz="2800" b="1" dirty="0" err="1">
                <a:solidFill>
                  <a:srgbClr val="0070C0"/>
                </a:solidFill>
                <a:latin typeface="Calibri"/>
                <a:ea typeface="Calibri"/>
                <a:cs typeface="Calibri"/>
                <a:sym typeface="Calibri"/>
              </a:rPr>
              <a:t>load_boston</a:t>
            </a:r>
            <a:r>
              <a:rPr lang="es-CO" sz="2800" b="1" dirty="0">
                <a:solidFill>
                  <a:srgbClr val="0070C0"/>
                </a:solidFill>
                <a:latin typeface="Calibri"/>
                <a:ea typeface="Calibri"/>
                <a:cs typeface="Calibri"/>
                <a:sym typeface="Calibri"/>
              </a:rPr>
              <a:t>()</a:t>
            </a:r>
            <a:r>
              <a:rPr lang="es-CO" sz="2800" dirty="0">
                <a:solidFill>
                  <a:srgbClr val="0070C0"/>
                </a:solidFill>
                <a:latin typeface="Calibri"/>
                <a:ea typeface="Calibri"/>
                <a:cs typeface="Calibri"/>
                <a:sym typeface="Calibri"/>
              </a:rPr>
              <a:t> Precios de la vivienda de Boston por regresión</a:t>
            </a:r>
            <a:endParaRPr sz="2400" dirty="0">
              <a:solidFill>
                <a:srgbClr val="0070C0"/>
              </a:solidFill>
              <a:latin typeface="Calibri"/>
              <a:ea typeface="Calibri"/>
              <a:cs typeface="Calibri"/>
              <a:sym typeface="Calibri"/>
            </a:endParaRPr>
          </a:p>
          <a:p>
            <a:pPr marL="342900" indent="-342900" algn="just">
              <a:buClr>
                <a:srgbClr val="20435C"/>
              </a:buClr>
              <a:buSzPts val="2000"/>
              <a:buFont typeface="Arial"/>
              <a:buChar char="•"/>
            </a:pPr>
            <a:r>
              <a:rPr lang="es-CO" sz="2400" b="1" dirty="0" err="1">
                <a:solidFill>
                  <a:schemeClr val="dk1"/>
                </a:solidFill>
                <a:latin typeface="Calibri"/>
                <a:ea typeface="Calibri"/>
                <a:cs typeface="Calibri"/>
                <a:sym typeface="Calibri"/>
              </a:rPr>
              <a:t>load_iris</a:t>
            </a:r>
            <a:r>
              <a:rPr lang="es-CO" sz="2400" b="1" dirty="0">
                <a:solidFill>
                  <a:schemeClr val="dk1"/>
                </a:solidFill>
                <a:latin typeface="Calibri"/>
                <a:ea typeface="Calibri"/>
                <a:cs typeface="Calibri"/>
                <a:sym typeface="Calibri"/>
              </a:rPr>
              <a:t>()</a:t>
            </a:r>
            <a:r>
              <a:rPr lang="es-CO" sz="2400" dirty="0">
                <a:solidFill>
                  <a:schemeClr val="dk1"/>
                </a:solidFill>
                <a:latin typeface="Calibri"/>
                <a:ea typeface="Calibri"/>
                <a:cs typeface="Calibri"/>
                <a:sym typeface="Calibri"/>
              </a:rPr>
              <a:t> El conjunto de datos de iris para la clasificación</a:t>
            </a:r>
            <a:endParaRPr dirty="0"/>
          </a:p>
          <a:p>
            <a:pPr marL="342900" indent="-342900" algn="just">
              <a:buClr>
                <a:srgbClr val="20435C"/>
              </a:buClr>
              <a:buSzPts val="2000"/>
              <a:buFont typeface="Arial"/>
              <a:buChar char="•"/>
            </a:pPr>
            <a:r>
              <a:rPr lang="es-CO" sz="2400" b="1" dirty="0" err="1">
                <a:solidFill>
                  <a:schemeClr val="dk1"/>
                </a:solidFill>
                <a:latin typeface="Calibri"/>
                <a:ea typeface="Calibri"/>
                <a:cs typeface="Calibri"/>
                <a:sym typeface="Calibri"/>
              </a:rPr>
              <a:t>load_diabetes</a:t>
            </a:r>
            <a:r>
              <a:rPr lang="es-CO" sz="2400" b="1" dirty="0">
                <a:solidFill>
                  <a:schemeClr val="dk1"/>
                </a:solidFill>
                <a:latin typeface="Calibri"/>
                <a:ea typeface="Calibri"/>
                <a:cs typeface="Calibri"/>
                <a:sym typeface="Calibri"/>
              </a:rPr>
              <a:t>()</a:t>
            </a:r>
            <a:r>
              <a:rPr lang="es-CO" sz="2400" dirty="0">
                <a:solidFill>
                  <a:schemeClr val="dk1"/>
                </a:solidFill>
                <a:latin typeface="Calibri"/>
                <a:ea typeface="Calibri"/>
                <a:cs typeface="Calibri"/>
                <a:sym typeface="Calibri"/>
              </a:rPr>
              <a:t> El conjunto de datos de diabetes para regresión</a:t>
            </a:r>
            <a:endParaRPr dirty="0"/>
          </a:p>
          <a:p>
            <a:pPr marL="342900" indent="-342900" algn="just">
              <a:buClr>
                <a:srgbClr val="20435C"/>
              </a:buClr>
              <a:buSzPts val="2000"/>
              <a:buFont typeface="Arial"/>
              <a:buChar char="•"/>
            </a:pPr>
            <a:r>
              <a:rPr lang="es-CO" sz="2400" b="1" dirty="0" err="1">
                <a:solidFill>
                  <a:schemeClr val="dk1"/>
                </a:solidFill>
                <a:latin typeface="Calibri"/>
                <a:ea typeface="Calibri"/>
                <a:cs typeface="Calibri"/>
                <a:sym typeface="Calibri"/>
              </a:rPr>
              <a:t>load_digits</a:t>
            </a:r>
            <a:r>
              <a:rPr lang="es-CO" sz="2400" b="1" dirty="0">
                <a:solidFill>
                  <a:schemeClr val="dk1"/>
                </a:solidFill>
                <a:latin typeface="Calibri"/>
                <a:ea typeface="Calibri"/>
                <a:cs typeface="Calibri"/>
                <a:sym typeface="Calibri"/>
              </a:rPr>
              <a:t>()</a:t>
            </a:r>
            <a:r>
              <a:rPr lang="es-CO" sz="2400" dirty="0">
                <a:solidFill>
                  <a:schemeClr val="dk1"/>
                </a:solidFill>
                <a:latin typeface="Calibri"/>
                <a:ea typeface="Calibri"/>
                <a:cs typeface="Calibri"/>
                <a:sym typeface="Calibri"/>
              </a:rPr>
              <a:t> Imágenes de dígitos para clasificación</a:t>
            </a:r>
            <a:endParaRPr dirty="0"/>
          </a:p>
          <a:p>
            <a:pPr marL="342900" indent="-342900" algn="just">
              <a:buClr>
                <a:srgbClr val="20435C"/>
              </a:buClr>
              <a:buSzPts val="2000"/>
              <a:buFont typeface="Arial"/>
              <a:buChar char="•"/>
            </a:pPr>
            <a:r>
              <a:rPr lang="es-CO" sz="2400" b="1" dirty="0" err="1">
                <a:solidFill>
                  <a:schemeClr val="dk1"/>
                </a:solidFill>
                <a:latin typeface="Calibri"/>
                <a:ea typeface="Calibri"/>
                <a:cs typeface="Calibri"/>
                <a:sym typeface="Calibri"/>
              </a:rPr>
              <a:t>load_linnerud</a:t>
            </a:r>
            <a:r>
              <a:rPr lang="es-CO" sz="2400" b="1" dirty="0">
                <a:solidFill>
                  <a:schemeClr val="dk1"/>
                </a:solidFill>
                <a:latin typeface="Calibri"/>
                <a:ea typeface="Calibri"/>
                <a:cs typeface="Calibri"/>
                <a:sym typeface="Calibri"/>
              </a:rPr>
              <a:t>()</a:t>
            </a:r>
            <a:r>
              <a:rPr lang="es-CO" sz="2400" dirty="0">
                <a:solidFill>
                  <a:schemeClr val="dk1"/>
                </a:solidFill>
                <a:latin typeface="Calibri"/>
                <a:ea typeface="Calibri"/>
                <a:cs typeface="Calibri"/>
                <a:sym typeface="Calibri"/>
              </a:rPr>
              <a:t> El conjunto de datos </a:t>
            </a:r>
            <a:r>
              <a:rPr lang="es-CO" sz="2400" dirty="0" err="1">
                <a:solidFill>
                  <a:schemeClr val="dk1"/>
                </a:solidFill>
                <a:latin typeface="Calibri"/>
                <a:ea typeface="Calibri"/>
                <a:cs typeface="Calibri"/>
                <a:sym typeface="Calibri"/>
              </a:rPr>
              <a:t>linnerud</a:t>
            </a:r>
            <a:r>
              <a:rPr lang="es-CO" sz="2400" dirty="0">
                <a:solidFill>
                  <a:schemeClr val="dk1"/>
                </a:solidFill>
                <a:latin typeface="Calibri"/>
                <a:ea typeface="Calibri"/>
                <a:cs typeface="Calibri"/>
                <a:sym typeface="Calibri"/>
              </a:rPr>
              <a:t> para regresión multivariante</a:t>
            </a:r>
            <a:endParaRPr dirty="0"/>
          </a:p>
          <a:p>
            <a:pPr marL="342900" indent="-342900" algn="just">
              <a:buClr>
                <a:srgbClr val="20435C"/>
              </a:buClr>
              <a:buSzPts val="2000"/>
              <a:buFont typeface="Arial"/>
              <a:buChar char="•"/>
            </a:pPr>
            <a:r>
              <a:rPr lang="es-CO" sz="2400" b="1" dirty="0" err="1">
                <a:solidFill>
                  <a:schemeClr val="dk1"/>
                </a:solidFill>
                <a:latin typeface="Calibri"/>
                <a:ea typeface="Calibri"/>
                <a:cs typeface="Calibri"/>
                <a:sym typeface="Calibri"/>
              </a:rPr>
              <a:t>load_wine</a:t>
            </a:r>
            <a:r>
              <a:rPr lang="es-CO" sz="2400" b="1" dirty="0">
                <a:solidFill>
                  <a:schemeClr val="dk1"/>
                </a:solidFill>
                <a:latin typeface="Calibri"/>
                <a:ea typeface="Calibri"/>
                <a:cs typeface="Calibri"/>
                <a:sym typeface="Calibri"/>
              </a:rPr>
              <a:t>()</a:t>
            </a:r>
            <a:r>
              <a:rPr lang="es-CO" sz="2400" dirty="0">
                <a:solidFill>
                  <a:schemeClr val="dk1"/>
                </a:solidFill>
                <a:latin typeface="Calibri"/>
                <a:ea typeface="Calibri"/>
                <a:cs typeface="Calibri"/>
                <a:sym typeface="Calibri"/>
              </a:rPr>
              <a:t> El conjunto de datos del vino para la clasificación</a:t>
            </a:r>
            <a:endParaRPr dirty="0"/>
          </a:p>
          <a:p>
            <a:pPr marL="342900" indent="-342900" algn="just">
              <a:buClr>
                <a:srgbClr val="20435C"/>
              </a:buClr>
              <a:buSzPts val="2000"/>
              <a:buFont typeface="Arial"/>
              <a:buChar char="•"/>
            </a:pPr>
            <a:r>
              <a:rPr lang="es-CO" sz="2400" b="1" dirty="0" err="1">
                <a:solidFill>
                  <a:schemeClr val="dk1"/>
                </a:solidFill>
                <a:latin typeface="Calibri"/>
                <a:ea typeface="Calibri"/>
                <a:cs typeface="Calibri"/>
                <a:sym typeface="Calibri"/>
              </a:rPr>
              <a:t>load_breast_cancer</a:t>
            </a:r>
            <a:r>
              <a:rPr lang="es-CO" sz="2400" b="1" dirty="0">
                <a:solidFill>
                  <a:schemeClr val="dk1"/>
                </a:solidFill>
                <a:latin typeface="Calibri"/>
                <a:ea typeface="Calibri"/>
                <a:cs typeface="Calibri"/>
                <a:sym typeface="Calibri"/>
              </a:rPr>
              <a:t>()</a:t>
            </a:r>
            <a:r>
              <a:rPr lang="es-CO" sz="2400" dirty="0">
                <a:solidFill>
                  <a:schemeClr val="dk1"/>
                </a:solidFill>
                <a:latin typeface="Calibri"/>
                <a:ea typeface="Calibri"/>
                <a:cs typeface="Calibri"/>
                <a:sym typeface="Calibri"/>
              </a:rPr>
              <a:t> El conjunto de datos de cáncer de mama para clasificación</a:t>
            </a:r>
            <a:endParaRPr sz="2400" dirty="0">
              <a:solidFill>
                <a:schemeClr val="dk1"/>
              </a:solidFill>
              <a:latin typeface="Calibri"/>
              <a:ea typeface="Calibri"/>
              <a:cs typeface="Calibri"/>
              <a:sym typeface="Calibri"/>
            </a:endParaRPr>
          </a:p>
        </p:txBody>
      </p:sp>
      <p:sp>
        <p:nvSpPr>
          <p:cNvPr id="374" name="Google Shape;374;p66"/>
          <p:cNvSpPr/>
          <p:nvPr/>
        </p:nvSpPr>
        <p:spPr>
          <a:xfrm>
            <a:off x="1981200" y="3225145"/>
            <a:ext cx="9144000" cy="646290"/>
          </a:xfrm>
          <a:prstGeom prst="rect">
            <a:avLst/>
          </a:prstGeom>
          <a:noFill/>
          <a:ln>
            <a:noFill/>
          </a:ln>
        </p:spPr>
        <p:txBody>
          <a:bodyPr spcFirstLastPara="1" wrap="square" lIns="91425" tIns="45700" rIns="91425" bIns="45700" anchor="ctr" anchorCtr="0">
            <a:spAutoFit/>
          </a:bodyPr>
          <a:lstStyle/>
          <a:p>
            <a:pPr>
              <a:buClr>
                <a:schemeClr val="dk1"/>
              </a:buClr>
              <a:buSzPts val="1800"/>
            </a:pPr>
            <a:br>
              <a:rPr lang="es-CO" sz="1800">
                <a:solidFill>
                  <a:schemeClr val="dk1"/>
                </a:solidFill>
              </a:rPr>
            </a:br>
            <a:endParaRPr sz="18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0"/>
          <p:cNvSpPr/>
          <p:nvPr/>
        </p:nvSpPr>
        <p:spPr>
          <a:xfrm>
            <a:off x="0" y="286979"/>
            <a:ext cx="12192000" cy="1415732"/>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Calibri"/>
                <a:ea typeface="Calibri"/>
                <a:cs typeface="Calibri"/>
                <a:sym typeface="Calibri"/>
              </a:rPr>
              <a:t>Imagina que se gana una beca para ir a estudiar en una de las universidades de </a:t>
            </a:r>
            <a:r>
              <a:rPr lang="es-CO" sz="1800" b="1" dirty="0">
                <a:solidFill>
                  <a:schemeClr val="dk1"/>
                </a:solidFill>
                <a:latin typeface="Calibri"/>
                <a:ea typeface="Calibri"/>
                <a:cs typeface="Calibri"/>
                <a:sym typeface="Calibri"/>
              </a:rPr>
              <a:t>Big-Boston</a:t>
            </a:r>
            <a:r>
              <a:rPr lang="es-CO" sz="1800" dirty="0">
                <a:solidFill>
                  <a:schemeClr val="dk1"/>
                </a:solidFill>
                <a:latin typeface="Calibri"/>
                <a:ea typeface="Calibri"/>
                <a:cs typeface="Calibri"/>
                <a:sym typeface="Calibri"/>
              </a:rPr>
              <a:t> (Boston-Cambridge-Quincy):</a:t>
            </a:r>
          </a:p>
          <a:p>
            <a:pPr>
              <a:buSzPts val="1800"/>
            </a:pPr>
            <a:endParaRPr dirty="0"/>
          </a:p>
          <a:p>
            <a:pPr marL="285750" indent="-285750">
              <a:buClr>
                <a:schemeClr val="dk1"/>
              </a:buClr>
              <a:buSzPts val="1800"/>
              <a:buFont typeface="Arial"/>
              <a:buChar char="•"/>
            </a:pPr>
            <a:r>
              <a:rPr lang="es-CO" sz="1800" dirty="0">
                <a:solidFill>
                  <a:schemeClr val="dk1"/>
                </a:solidFill>
                <a:latin typeface="Calibri"/>
                <a:ea typeface="Calibri"/>
                <a:cs typeface="Calibri"/>
                <a:sym typeface="Calibri"/>
              </a:rPr>
              <a:t>Universidad de Harvard </a:t>
            </a:r>
            <a:endParaRPr dirty="0"/>
          </a:p>
          <a:p>
            <a:pPr marL="285750" indent="-285750">
              <a:buClr>
                <a:schemeClr val="dk1"/>
              </a:buClr>
              <a:buSzPts val="1800"/>
              <a:buFont typeface="Arial"/>
              <a:buChar char="•"/>
            </a:pPr>
            <a:r>
              <a:rPr lang="es-CO" sz="1800" dirty="0">
                <a:solidFill>
                  <a:schemeClr val="dk1"/>
                </a:solidFill>
                <a:latin typeface="Calibri"/>
                <a:ea typeface="Calibri"/>
                <a:cs typeface="Calibri"/>
                <a:sym typeface="Calibri"/>
              </a:rPr>
              <a:t>El Instituto Tecnológico de Massachusetts (</a:t>
            </a:r>
            <a:r>
              <a:rPr lang="es-CO" sz="1800" dirty="0" err="1">
                <a:solidFill>
                  <a:schemeClr val="dk1"/>
                </a:solidFill>
                <a:latin typeface="Calibri"/>
                <a:ea typeface="Calibri"/>
                <a:cs typeface="Calibri"/>
                <a:sym typeface="Calibri"/>
              </a:rPr>
              <a:t>MIT</a:t>
            </a:r>
            <a:r>
              <a:rPr lang="es-CO" sz="1800" dirty="0">
                <a:solidFill>
                  <a:schemeClr val="dk1"/>
                </a:solidFill>
                <a:latin typeface="Calibri"/>
                <a:ea typeface="Calibri"/>
                <a:cs typeface="Calibri"/>
                <a:sym typeface="Calibri"/>
              </a:rPr>
              <a:t>) </a:t>
            </a:r>
            <a:endParaRPr dirty="0"/>
          </a:p>
          <a:p>
            <a:pPr marL="285750" indent="-285750">
              <a:buClr>
                <a:schemeClr val="dk1"/>
              </a:buClr>
              <a:buSzPts val="1800"/>
              <a:buFont typeface="Arial"/>
              <a:buChar char="•"/>
            </a:pPr>
            <a:r>
              <a:rPr lang="es-CO" sz="1800" dirty="0">
                <a:solidFill>
                  <a:schemeClr val="dk1"/>
                </a:solidFill>
                <a:latin typeface="Calibri"/>
                <a:ea typeface="Calibri"/>
                <a:cs typeface="Calibri"/>
                <a:sym typeface="Calibri"/>
              </a:rPr>
              <a:t>La Universidad de </a:t>
            </a:r>
            <a:r>
              <a:rPr lang="es-CO" sz="1800" dirty="0" err="1">
                <a:solidFill>
                  <a:schemeClr val="dk1"/>
                </a:solidFill>
                <a:latin typeface="Calibri"/>
                <a:ea typeface="Calibri"/>
                <a:cs typeface="Calibri"/>
                <a:sym typeface="Calibri"/>
              </a:rPr>
              <a:t>Tufts</a:t>
            </a:r>
            <a:endParaRPr sz="1800" dirty="0">
              <a:solidFill>
                <a:schemeClr val="dk1"/>
              </a:solidFill>
              <a:latin typeface="Calibri"/>
              <a:ea typeface="Calibri"/>
              <a:cs typeface="Calibri"/>
              <a:sym typeface="Calibri"/>
            </a:endParaRPr>
          </a:p>
        </p:txBody>
      </p:sp>
      <p:pic>
        <p:nvPicPr>
          <p:cNvPr id="380" name="Google Shape;380;p30" descr="Resultado de imagen para boston"/>
          <p:cNvPicPr preferRelativeResize="0"/>
          <p:nvPr/>
        </p:nvPicPr>
        <p:blipFill rotWithShape="1">
          <a:blip r:embed="rId3">
            <a:alphaModFix/>
          </a:blip>
          <a:srcRect/>
          <a:stretch/>
        </p:blipFill>
        <p:spPr>
          <a:xfrm>
            <a:off x="3700530" y="1506761"/>
            <a:ext cx="4700789" cy="2644193"/>
          </a:xfrm>
          <a:prstGeom prst="rect">
            <a:avLst/>
          </a:prstGeom>
          <a:noFill/>
          <a:ln>
            <a:noFill/>
          </a:ln>
        </p:spPr>
      </p:pic>
      <p:sp>
        <p:nvSpPr>
          <p:cNvPr id="381" name="Google Shape;381;p30"/>
          <p:cNvSpPr txBox="1"/>
          <p:nvPr/>
        </p:nvSpPr>
        <p:spPr>
          <a:xfrm>
            <a:off x="0" y="4219403"/>
            <a:ext cx="12192000" cy="1477287"/>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Calibri"/>
                <a:ea typeface="Calibri"/>
                <a:cs typeface="Calibri"/>
                <a:sym typeface="Calibri"/>
              </a:rPr>
              <a:t>Recordemos que </a:t>
            </a:r>
            <a:r>
              <a:rPr lang="es-CO" sz="1800" b="1" dirty="0">
                <a:solidFill>
                  <a:schemeClr val="dk1"/>
                </a:solidFill>
                <a:latin typeface="Calibri"/>
                <a:ea typeface="Calibri"/>
                <a:cs typeface="Calibri"/>
                <a:sym typeface="Calibri"/>
              </a:rPr>
              <a:t>Big-Boston</a:t>
            </a:r>
            <a:r>
              <a:rPr lang="es-CO" sz="1800" dirty="0">
                <a:solidFill>
                  <a:schemeClr val="dk1"/>
                </a:solidFill>
                <a:latin typeface="Calibri"/>
                <a:ea typeface="Calibri"/>
                <a:cs typeface="Calibri"/>
                <a:sym typeface="Calibri"/>
              </a:rPr>
              <a:t> no solo es una de las Áreas metropolitanas más antiguas de estados unidos y una de las más pobladas con cerca de 4,5 millones de habitantes(2018), también tiene un alto grado de criminalidad, especialmente contra los extranjeros, principalmente </a:t>
            </a:r>
            <a:r>
              <a:rPr lang="es-CO" sz="1800" b="1" dirty="0">
                <a:solidFill>
                  <a:srgbClr val="FF0000"/>
                </a:solidFill>
                <a:latin typeface="Calibri"/>
                <a:ea typeface="Calibri"/>
                <a:cs typeface="Calibri"/>
                <a:sym typeface="Calibri"/>
              </a:rPr>
              <a:t>latinos</a:t>
            </a:r>
            <a:r>
              <a:rPr lang="es-CO" sz="1800" dirty="0">
                <a:solidFill>
                  <a:schemeClr val="dk1"/>
                </a:solidFill>
                <a:latin typeface="Calibri"/>
                <a:ea typeface="Calibri"/>
                <a:cs typeface="Calibri"/>
                <a:sym typeface="Calibri"/>
              </a:rPr>
              <a:t>...</a:t>
            </a:r>
            <a:endParaRPr dirty="0"/>
          </a:p>
          <a:p>
            <a:pPr algn="ctr">
              <a:buSzPts val="1800"/>
            </a:pPr>
            <a:r>
              <a:rPr lang="es-CO" sz="1800" b="1" dirty="0">
                <a:solidFill>
                  <a:schemeClr val="dk1"/>
                </a:solidFill>
                <a:latin typeface="Calibri"/>
                <a:ea typeface="Calibri"/>
                <a:cs typeface="Calibri"/>
                <a:sym typeface="Calibri"/>
              </a:rPr>
              <a:t>Entonces  en que hacer?</a:t>
            </a:r>
          </a:p>
          <a:p>
            <a:pPr algn="ctr">
              <a:buSzPts val="1800"/>
            </a:pPr>
            <a:r>
              <a:rPr lang="es-CO" sz="1800" b="1" dirty="0">
                <a:solidFill>
                  <a:schemeClr val="dk1"/>
                </a:solidFill>
                <a:latin typeface="Calibri"/>
                <a:ea typeface="Calibri"/>
                <a:cs typeface="Calibri"/>
                <a:sym typeface="Calibri"/>
              </a:rPr>
              <a:t>Rechazar la beca por que me da miedo la criminalidad o busco una buena parte de </a:t>
            </a:r>
            <a:r>
              <a:rPr lang="es-CO" sz="1800" b="1" dirty="0" err="1">
                <a:solidFill>
                  <a:schemeClr val="dk1"/>
                </a:solidFill>
                <a:latin typeface="Calibri"/>
                <a:ea typeface="Calibri"/>
                <a:cs typeface="Calibri"/>
                <a:sym typeface="Calibri"/>
              </a:rPr>
              <a:t>Bostón</a:t>
            </a:r>
            <a:r>
              <a:rPr lang="es-CO" sz="1800" b="1" dirty="0">
                <a:solidFill>
                  <a:schemeClr val="dk1"/>
                </a:solidFill>
                <a:latin typeface="Calibri"/>
                <a:ea typeface="Calibri"/>
                <a:cs typeface="Calibri"/>
                <a:sym typeface="Calibri"/>
              </a:rPr>
              <a:t> donde podría quedarme?</a:t>
            </a:r>
            <a:endParaRPr sz="1800" b="1" dirty="0">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p:nvPr/>
        </p:nvSpPr>
        <p:spPr>
          <a:xfrm>
            <a:off x="0" y="1237545"/>
            <a:ext cx="12192000" cy="3785611"/>
          </a:xfrm>
          <a:prstGeom prst="rect">
            <a:avLst/>
          </a:prstGeom>
          <a:noFill/>
          <a:ln>
            <a:noFill/>
          </a:ln>
        </p:spPr>
        <p:txBody>
          <a:bodyPr spcFirstLastPara="1" wrap="square" lIns="91425" tIns="45700" rIns="91425" bIns="45700" anchor="t" anchorCtr="0">
            <a:spAutoFit/>
          </a:bodyPr>
          <a:lstStyle/>
          <a:p>
            <a:pPr algn="ctr">
              <a:buSzPts val="2800"/>
            </a:pPr>
            <a:r>
              <a:rPr lang="es-CO" sz="4800" b="1" dirty="0">
                <a:solidFill>
                  <a:schemeClr val="dk1"/>
                </a:solidFill>
                <a:latin typeface="Calibri"/>
                <a:ea typeface="Calibri"/>
                <a:cs typeface="Calibri"/>
                <a:sym typeface="Calibri"/>
              </a:rPr>
              <a:t>Lo mejor es usar algo de inteligencia artificial</a:t>
            </a:r>
            <a:endParaRPr sz="4800" dirty="0">
              <a:latin typeface="Calibri"/>
              <a:ea typeface="Calibri"/>
              <a:cs typeface="Calibri"/>
              <a:sym typeface="Calibri"/>
            </a:endParaRPr>
          </a:p>
          <a:p>
            <a:pPr algn="ctr">
              <a:buSzPts val="2800"/>
            </a:pPr>
            <a:endParaRPr sz="4800" b="1" dirty="0">
              <a:solidFill>
                <a:schemeClr val="dk1"/>
              </a:solidFill>
              <a:latin typeface="Calibri"/>
              <a:ea typeface="Calibri"/>
              <a:cs typeface="Calibri"/>
              <a:sym typeface="Calibri"/>
            </a:endParaRPr>
          </a:p>
          <a:p>
            <a:pPr algn="ctr">
              <a:buSzPts val="2800"/>
            </a:pPr>
            <a:r>
              <a:rPr lang="es-CO" sz="4800" b="1" dirty="0">
                <a:solidFill>
                  <a:schemeClr val="dk1"/>
                </a:solidFill>
                <a:latin typeface="Calibri"/>
                <a:ea typeface="Calibri"/>
                <a:cs typeface="Calibri"/>
                <a:sym typeface="Calibri"/>
              </a:rPr>
              <a:t>Que la ciencia nos ayude a mejorar nuestras decisiones usando un buen modelo de predicción.</a:t>
            </a:r>
            <a:endParaRPr sz="4000" b="1" dirty="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7"/>
          <p:cNvSpPr txBox="1"/>
          <p:nvPr/>
        </p:nvSpPr>
        <p:spPr>
          <a:xfrm>
            <a:off x="0" y="649069"/>
            <a:ext cx="12192000" cy="5201384"/>
          </a:xfrm>
          <a:prstGeom prst="rect">
            <a:avLst/>
          </a:prstGeom>
          <a:noFill/>
          <a:ln>
            <a:noFill/>
          </a:ln>
        </p:spPr>
        <p:txBody>
          <a:bodyPr spcFirstLastPara="1" wrap="square" lIns="91425" tIns="45700" rIns="91425" bIns="45700" anchor="t" anchorCtr="0">
            <a:spAutoFit/>
          </a:bodyPr>
          <a:lstStyle/>
          <a:p>
            <a:pPr algn="ctr">
              <a:buSzPts val="2800"/>
            </a:pPr>
            <a:r>
              <a:rPr lang="es-CO" sz="3600" b="1" i="1" dirty="0">
                <a:solidFill>
                  <a:schemeClr val="dk1"/>
                </a:solidFill>
                <a:latin typeface="Arial" panose="020B0604020202020204" pitchFamily="34" charset="0"/>
                <a:ea typeface="Calibri"/>
                <a:cs typeface="Arial" panose="020B0604020202020204" pitchFamily="34" charset="0"/>
                <a:sym typeface="Calibri"/>
              </a:rPr>
              <a:t>¿Pero qué tipos de modelos de IA Existen?</a:t>
            </a:r>
            <a:endParaRPr dirty="0">
              <a:latin typeface="Arial" panose="020B0604020202020204" pitchFamily="34" charset="0"/>
              <a:cs typeface="Arial" panose="020B0604020202020204" pitchFamily="34" charset="0"/>
            </a:endParaRPr>
          </a:p>
          <a:p>
            <a:pPr>
              <a:buSzPts val="2800"/>
            </a:pPr>
            <a:endParaRPr sz="3200" b="1" i="1" dirty="0">
              <a:solidFill>
                <a:schemeClr val="dk1"/>
              </a:solidFill>
              <a:latin typeface="Arial" panose="020B0604020202020204" pitchFamily="34" charset="0"/>
              <a:ea typeface="Calibri"/>
              <a:cs typeface="Arial" panose="020B0604020202020204" pitchFamily="34" charset="0"/>
              <a:sym typeface="Calibri"/>
            </a:endParaRPr>
          </a:p>
          <a:p>
            <a:pPr marL="457200" indent="-457200">
              <a:lnSpc>
                <a:spcPct val="150000"/>
              </a:lnSpc>
              <a:buSzPts val="2800"/>
              <a:buFont typeface="Arial"/>
              <a:buChar char="•"/>
            </a:pPr>
            <a:r>
              <a:rPr lang="es-CO" sz="3600" i="1" dirty="0">
                <a:solidFill>
                  <a:schemeClr val="dk1"/>
                </a:solidFill>
                <a:latin typeface="Arial" panose="020B0604020202020204" pitchFamily="34" charset="0"/>
                <a:ea typeface="Calibri"/>
                <a:cs typeface="Arial" panose="020B0604020202020204" pitchFamily="34" charset="0"/>
                <a:sym typeface="Calibri"/>
              </a:rPr>
              <a:t>Regresión lineal </a:t>
            </a:r>
            <a:r>
              <a:rPr lang="es-CO" sz="2800" i="1" dirty="0">
                <a:solidFill>
                  <a:schemeClr val="dk1"/>
                </a:solidFill>
                <a:latin typeface="Arial" panose="020B0604020202020204" pitchFamily="34" charset="0"/>
                <a:ea typeface="Calibri"/>
                <a:cs typeface="Arial" panose="020B0604020202020204" pitchFamily="34" charset="0"/>
                <a:sym typeface="Calibri"/>
              </a:rPr>
              <a:t>(</a:t>
            </a:r>
            <a:r>
              <a:rPr lang="es-ES" sz="2000" i="1" dirty="0">
                <a:solidFill>
                  <a:schemeClr val="dk1"/>
                </a:solidFill>
                <a:latin typeface="Arial" panose="020B0604020202020204" pitchFamily="34" charset="0"/>
                <a:ea typeface="Calibri"/>
                <a:cs typeface="Arial" panose="020B0604020202020204" pitchFamily="34" charset="0"/>
                <a:sym typeface="Calibri"/>
              </a:rPr>
              <a:t>Es método para encontrar el patrón con una "Mejor Línea de Ajuste"</a:t>
            </a:r>
            <a:r>
              <a:rPr lang="es-CO" sz="2800" i="1" dirty="0">
                <a:solidFill>
                  <a:schemeClr val="dk1"/>
                </a:solidFill>
                <a:latin typeface="Arial" panose="020B0604020202020204" pitchFamily="34" charset="0"/>
                <a:ea typeface="Calibri"/>
                <a:cs typeface="Arial" panose="020B0604020202020204" pitchFamily="34" charset="0"/>
                <a:sym typeface="Calibri"/>
              </a:rPr>
              <a:t>)</a:t>
            </a:r>
            <a:endParaRPr sz="3600" i="1" dirty="0">
              <a:solidFill>
                <a:schemeClr val="dk1"/>
              </a:solidFill>
              <a:latin typeface="Arial" panose="020B0604020202020204" pitchFamily="34" charset="0"/>
              <a:ea typeface="Calibri"/>
              <a:cs typeface="Arial" panose="020B0604020202020204" pitchFamily="34" charset="0"/>
              <a:sym typeface="Calibri"/>
            </a:endParaRPr>
          </a:p>
          <a:p>
            <a:pPr marL="457200" indent="-457200">
              <a:lnSpc>
                <a:spcPct val="150000"/>
              </a:lnSpc>
              <a:buSzPts val="2800"/>
              <a:buFont typeface="Arial"/>
              <a:buChar char="•"/>
            </a:pPr>
            <a:r>
              <a:rPr lang="es-CO" sz="2800" i="1" dirty="0">
                <a:solidFill>
                  <a:schemeClr val="dk1"/>
                </a:solidFill>
                <a:latin typeface="Arial" panose="020B0604020202020204" pitchFamily="34" charset="0"/>
                <a:ea typeface="Calibri"/>
                <a:cs typeface="Arial" panose="020B0604020202020204" pitchFamily="34" charset="0"/>
                <a:sym typeface="Calibri"/>
              </a:rPr>
              <a:t>Regresión logística.</a:t>
            </a:r>
            <a:endParaRPr sz="1100" dirty="0">
              <a:latin typeface="Arial" panose="020B0604020202020204" pitchFamily="34" charset="0"/>
              <a:cs typeface="Arial" panose="020B0604020202020204" pitchFamily="34" charset="0"/>
            </a:endParaRPr>
          </a:p>
          <a:p>
            <a:pPr marL="457200" indent="-457200">
              <a:lnSpc>
                <a:spcPct val="150000"/>
              </a:lnSpc>
              <a:buSzPts val="2800"/>
              <a:buFont typeface="Arial"/>
              <a:buChar char="•"/>
            </a:pPr>
            <a:r>
              <a:rPr lang="es-CO" sz="2800" i="1" dirty="0">
                <a:solidFill>
                  <a:schemeClr val="dk1"/>
                </a:solidFill>
                <a:latin typeface="Arial" panose="020B0604020202020204" pitchFamily="34" charset="0"/>
                <a:ea typeface="Calibri"/>
                <a:cs typeface="Arial" panose="020B0604020202020204" pitchFamily="34" charset="0"/>
                <a:sym typeface="Calibri"/>
              </a:rPr>
              <a:t>Árboles de decisión.</a:t>
            </a:r>
            <a:endParaRPr sz="1100" dirty="0">
              <a:latin typeface="Arial" panose="020B0604020202020204" pitchFamily="34" charset="0"/>
              <a:cs typeface="Arial" panose="020B0604020202020204" pitchFamily="34" charset="0"/>
            </a:endParaRPr>
          </a:p>
          <a:p>
            <a:pPr marL="457200" indent="-457200">
              <a:lnSpc>
                <a:spcPct val="150000"/>
              </a:lnSpc>
              <a:buSzPts val="2800"/>
              <a:buFont typeface="Arial"/>
              <a:buChar char="•"/>
            </a:pPr>
            <a:r>
              <a:rPr lang="es-CO" sz="2800" i="1" dirty="0">
                <a:solidFill>
                  <a:schemeClr val="dk1"/>
                </a:solidFill>
                <a:latin typeface="Arial" panose="020B0604020202020204" pitchFamily="34" charset="0"/>
                <a:ea typeface="Calibri"/>
                <a:cs typeface="Arial" panose="020B0604020202020204" pitchFamily="34" charset="0"/>
                <a:sym typeface="Calibri"/>
              </a:rPr>
              <a:t>K-</a:t>
            </a:r>
            <a:r>
              <a:rPr lang="es-CO" sz="2800" i="1" dirty="0" err="1">
                <a:solidFill>
                  <a:schemeClr val="dk1"/>
                </a:solidFill>
                <a:latin typeface="Arial" panose="020B0604020202020204" pitchFamily="34" charset="0"/>
                <a:ea typeface="Calibri"/>
                <a:cs typeface="Arial" panose="020B0604020202020204" pitchFamily="34" charset="0"/>
                <a:sym typeface="Calibri"/>
              </a:rPr>
              <a:t>means</a:t>
            </a:r>
            <a:endParaRPr sz="2800" i="1" dirty="0">
              <a:solidFill>
                <a:schemeClr val="dk1"/>
              </a:solidFill>
              <a:latin typeface="Arial" panose="020B0604020202020204" pitchFamily="34" charset="0"/>
              <a:ea typeface="Calibri"/>
              <a:cs typeface="Arial" panose="020B0604020202020204" pitchFamily="34" charset="0"/>
              <a:sym typeface="Calibri"/>
            </a:endParaRPr>
          </a:p>
          <a:p>
            <a:pPr marL="457200" indent="-457200">
              <a:lnSpc>
                <a:spcPct val="150000"/>
              </a:lnSpc>
              <a:buSzPts val="2800"/>
              <a:buFont typeface="Arial"/>
              <a:buChar char="•"/>
            </a:pPr>
            <a:r>
              <a:rPr lang="es-CO" sz="2800" i="1" dirty="0">
                <a:solidFill>
                  <a:schemeClr val="dk1"/>
                </a:solidFill>
                <a:latin typeface="Arial" panose="020B0604020202020204" pitchFamily="34" charset="0"/>
                <a:ea typeface="Calibri"/>
                <a:cs typeface="Arial" panose="020B0604020202020204" pitchFamily="34" charset="0"/>
                <a:sym typeface="Calibri"/>
              </a:rPr>
              <a:t>Redes bayesianas</a:t>
            </a:r>
            <a:endParaRPr sz="1100" dirty="0">
              <a:latin typeface="Arial" panose="020B0604020202020204" pitchFamily="34" charset="0"/>
              <a:cs typeface="Arial" panose="020B0604020202020204" pitchFamily="34" charset="0"/>
            </a:endParaRPr>
          </a:p>
          <a:p>
            <a:pPr marL="457200" indent="-457200">
              <a:lnSpc>
                <a:spcPct val="150000"/>
              </a:lnSpc>
              <a:buSzPts val="2800"/>
              <a:buFont typeface="Arial"/>
              <a:buChar char="•"/>
            </a:pPr>
            <a:r>
              <a:rPr lang="es-CO" sz="2800" b="1" i="1" dirty="0">
                <a:solidFill>
                  <a:srgbClr val="FF0000"/>
                </a:solidFill>
                <a:latin typeface="Arial" panose="020B0604020202020204" pitchFamily="34" charset="0"/>
                <a:ea typeface="Calibri"/>
                <a:cs typeface="Arial" panose="020B0604020202020204" pitchFamily="34" charset="0"/>
                <a:sym typeface="Calibri"/>
              </a:rPr>
              <a:t>Deep learning</a:t>
            </a:r>
            <a:endParaRPr sz="2800" b="1" i="1" dirty="0">
              <a:solidFill>
                <a:srgbClr val="FF0000"/>
              </a:solidFill>
              <a:latin typeface="Arial" panose="020B0604020202020204" pitchFamily="34" charset="0"/>
              <a:ea typeface="Calibri"/>
              <a:cs typeface="Arial" panose="020B0604020202020204" pitchFamily="34" charset="0"/>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2"/>
          <p:cNvSpPr txBox="1"/>
          <p:nvPr/>
        </p:nvSpPr>
        <p:spPr>
          <a:xfrm>
            <a:off x="0" y="96100"/>
            <a:ext cx="4961299"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Tahoma"/>
                <a:ea typeface="Tahoma"/>
                <a:cs typeface="Tahoma"/>
                <a:sym typeface="Tahoma"/>
              </a:rPr>
              <a:t>DATASET’S en Phyton</a:t>
            </a:r>
            <a:endParaRPr sz="2400" b="1">
              <a:solidFill>
                <a:schemeClr val="lt1"/>
              </a:solidFill>
              <a:latin typeface="Tahoma"/>
              <a:ea typeface="Tahoma"/>
              <a:cs typeface="Tahoma"/>
              <a:sym typeface="Tahoma"/>
            </a:endParaRPr>
          </a:p>
        </p:txBody>
      </p:sp>
      <p:sp>
        <p:nvSpPr>
          <p:cNvPr id="397" name="Google Shape;397;p32"/>
          <p:cNvSpPr/>
          <p:nvPr/>
        </p:nvSpPr>
        <p:spPr>
          <a:xfrm>
            <a:off x="0" y="859167"/>
            <a:ext cx="12192000" cy="1569620"/>
          </a:xfrm>
          <a:prstGeom prst="rect">
            <a:avLst/>
          </a:prstGeom>
          <a:noFill/>
          <a:ln>
            <a:noFill/>
          </a:ln>
        </p:spPr>
        <p:txBody>
          <a:bodyPr spcFirstLastPara="1" wrap="square" lIns="91425" tIns="45700" rIns="91425" bIns="45700" anchor="t" anchorCtr="0">
            <a:spAutoFit/>
          </a:bodyPr>
          <a:lstStyle/>
          <a:p>
            <a:pPr>
              <a:buSzPts val="1800"/>
            </a:pPr>
            <a:r>
              <a:rPr lang="es-CO" sz="2000" b="1" dirty="0">
                <a:solidFill>
                  <a:schemeClr val="dk1"/>
                </a:solidFill>
                <a:latin typeface="Calibri"/>
                <a:ea typeface="Calibri"/>
                <a:cs typeface="Calibri"/>
                <a:sym typeface="Calibri"/>
              </a:rPr>
              <a:t>Empezaremos a trabajar con grandes cantidades de información denominada </a:t>
            </a:r>
            <a:r>
              <a:rPr lang="es-CO" sz="2000" b="1" dirty="0" err="1">
                <a:solidFill>
                  <a:schemeClr val="dk1"/>
                </a:solidFill>
                <a:latin typeface="Calibri"/>
                <a:ea typeface="Calibri"/>
                <a:cs typeface="Calibri"/>
                <a:sym typeface="Calibri"/>
              </a:rPr>
              <a:t>DATASET’S</a:t>
            </a:r>
            <a:r>
              <a:rPr lang="es-CO" sz="2000" b="1" dirty="0">
                <a:solidFill>
                  <a:schemeClr val="dk1"/>
                </a:solidFill>
                <a:latin typeface="Calibri"/>
                <a:ea typeface="Calibri"/>
                <a:cs typeface="Calibri"/>
                <a:sym typeface="Calibri"/>
              </a:rPr>
              <a:t>.</a:t>
            </a:r>
            <a:endParaRPr sz="1600" dirty="0">
              <a:latin typeface="Calibri"/>
              <a:ea typeface="Calibri"/>
              <a:cs typeface="Calibri"/>
              <a:sym typeface="Calibri"/>
            </a:endParaRPr>
          </a:p>
          <a:p>
            <a:pPr>
              <a:buSzPts val="1800"/>
            </a:pPr>
            <a:endParaRPr sz="2000" b="1" i="1" dirty="0">
              <a:solidFill>
                <a:schemeClr val="dk1"/>
              </a:solidFill>
              <a:latin typeface="Calibri"/>
              <a:ea typeface="Calibri"/>
              <a:cs typeface="Calibri"/>
              <a:sym typeface="Calibri"/>
            </a:endParaRPr>
          </a:p>
          <a:p>
            <a:pPr>
              <a:buSzPts val="1800"/>
            </a:pPr>
            <a:r>
              <a:rPr lang="es-CO" sz="2000" i="1" dirty="0">
                <a:solidFill>
                  <a:schemeClr val="dk1"/>
                </a:solidFill>
                <a:latin typeface="Calibri"/>
                <a:ea typeface="Calibri"/>
                <a:cs typeface="Calibri"/>
                <a:sym typeface="Calibri"/>
              </a:rPr>
              <a:t>Para los ejercicios iniciales utilizaremos </a:t>
            </a:r>
            <a:r>
              <a:rPr lang="es-CO" sz="2000" i="1" dirty="0" err="1">
                <a:solidFill>
                  <a:schemeClr val="dk1"/>
                </a:solidFill>
                <a:latin typeface="Calibri"/>
                <a:ea typeface="Calibri"/>
                <a:cs typeface="Calibri"/>
                <a:sym typeface="Calibri"/>
              </a:rPr>
              <a:t>Dataset’s</a:t>
            </a:r>
            <a:r>
              <a:rPr lang="es-CO" sz="2000" i="1" dirty="0">
                <a:solidFill>
                  <a:schemeClr val="dk1"/>
                </a:solidFill>
                <a:latin typeface="Calibri"/>
                <a:ea typeface="Calibri"/>
                <a:cs typeface="Calibri"/>
                <a:sym typeface="Calibri"/>
              </a:rPr>
              <a:t> de acceso publico creados por </a:t>
            </a:r>
            <a:r>
              <a:rPr lang="es-CO" sz="2000" i="1" dirty="0" err="1">
                <a:solidFill>
                  <a:schemeClr val="dk1"/>
                </a:solidFill>
                <a:latin typeface="Calibri"/>
                <a:ea typeface="Calibri"/>
                <a:cs typeface="Calibri"/>
                <a:sym typeface="Calibri"/>
              </a:rPr>
              <a:t>scikit-learn</a:t>
            </a:r>
            <a:r>
              <a:rPr lang="es-CO" sz="2000" i="1" dirty="0">
                <a:solidFill>
                  <a:schemeClr val="dk1"/>
                </a:solidFill>
                <a:latin typeface="Calibri"/>
                <a:ea typeface="Calibri"/>
                <a:cs typeface="Calibri"/>
                <a:sym typeface="Calibri"/>
              </a:rPr>
              <a:t> </a:t>
            </a:r>
            <a:endParaRPr dirty="0"/>
          </a:p>
          <a:p>
            <a:pPr>
              <a:buSzPts val="1800"/>
            </a:pPr>
            <a:endParaRPr sz="1600" dirty="0">
              <a:latin typeface="Calibri"/>
              <a:ea typeface="Calibri"/>
              <a:cs typeface="Calibri"/>
              <a:sym typeface="Calibri"/>
            </a:endParaRPr>
          </a:p>
          <a:p>
            <a:pPr>
              <a:buSzPts val="1800"/>
            </a:pPr>
            <a:endParaRPr sz="2000" dirty="0">
              <a:solidFill>
                <a:schemeClr val="dk1"/>
              </a:solidFill>
              <a:latin typeface="Calibri"/>
              <a:ea typeface="Calibri"/>
              <a:cs typeface="Calibri"/>
              <a:sym typeface="Calibri"/>
            </a:endParaRPr>
          </a:p>
        </p:txBody>
      </p:sp>
      <p:sp>
        <p:nvSpPr>
          <p:cNvPr id="398" name="Google Shape;398;p32"/>
          <p:cNvSpPr/>
          <p:nvPr/>
        </p:nvSpPr>
        <p:spPr>
          <a:xfrm>
            <a:off x="4247606" y="2862386"/>
            <a:ext cx="3696788" cy="397494"/>
          </a:xfrm>
          <a:prstGeom prst="rect">
            <a:avLst/>
          </a:prstGeom>
          <a:solidFill>
            <a:srgbClr val="F5F5F5"/>
          </a:solidFill>
          <a:ln>
            <a:noFill/>
          </a:ln>
        </p:spPr>
        <p:txBody>
          <a:bodyPr spcFirstLastPara="1" wrap="square" lIns="0" tIns="0" rIns="0" bIns="88850" anchor="ctr" anchorCtr="0">
            <a:spAutoFit/>
          </a:bodyPr>
          <a:lstStyle/>
          <a:p>
            <a:pPr>
              <a:buClr>
                <a:srgbClr val="007020"/>
              </a:buClr>
              <a:buSzPts val="1800"/>
            </a:pPr>
            <a:r>
              <a:rPr lang="es-CO" sz="2000" b="1" dirty="0" err="1">
                <a:solidFill>
                  <a:srgbClr val="007020"/>
                </a:solidFill>
                <a:latin typeface="Calibri"/>
                <a:ea typeface="Calibri"/>
                <a:cs typeface="Calibri"/>
                <a:sym typeface="Calibri"/>
              </a:rPr>
              <a:t>from</a:t>
            </a:r>
            <a:r>
              <a:rPr lang="es-CO" sz="2000" dirty="0">
                <a:solidFill>
                  <a:srgbClr val="333333"/>
                </a:solidFill>
                <a:latin typeface="Calibri"/>
                <a:ea typeface="Calibri"/>
                <a:cs typeface="Calibri"/>
                <a:sym typeface="Calibri"/>
              </a:rPr>
              <a:t> </a:t>
            </a:r>
            <a:r>
              <a:rPr lang="es-CO" sz="2000" b="1" dirty="0" err="1">
                <a:solidFill>
                  <a:srgbClr val="0E84B5"/>
                </a:solidFill>
                <a:latin typeface="Calibri"/>
                <a:ea typeface="Calibri"/>
                <a:cs typeface="Calibri"/>
                <a:sym typeface="Calibri"/>
              </a:rPr>
              <a:t>sklearn</a:t>
            </a:r>
            <a:r>
              <a:rPr lang="es-CO" sz="2000" dirty="0">
                <a:solidFill>
                  <a:srgbClr val="333333"/>
                </a:solidFill>
                <a:latin typeface="Calibri"/>
                <a:ea typeface="Calibri"/>
                <a:cs typeface="Calibri"/>
                <a:sym typeface="Calibri"/>
              </a:rPr>
              <a:t> </a:t>
            </a:r>
            <a:r>
              <a:rPr lang="es-CO" sz="2000" b="1" dirty="0" err="1">
                <a:solidFill>
                  <a:srgbClr val="007020"/>
                </a:solidFill>
                <a:latin typeface="Calibri"/>
                <a:ea typeface="Calibri"/>
                <a:cs typeface="Calibri"/>
                <a:sym typeface="Calibri"/>
              </a:rPr>
              <a:t>import</a:t>
            </a:r>
            <a:r>
              <a:rPr lang="es-CO" sz="2000" dirty="0">
                <a:solidFill>
                  <a:srgbClr val="333333"/>
                </a:solidFill>
                <a:latin typeface="Calibri"/>
                <a:ea typeface="Calibri"/>
                <a:cs typeface="Calibri"/>
                <a:sym typeface="Calibri"/>
              </a:rPr>
              <a:t> </a:t>
            </a:r>
            <a:r>
              <a:rPr lang="es-CO" sz="2000" dirty="0" err="1">
                <a:solidFill>
                  <a:schemeClr val="dk1"/>
                </a:solidFill>
                <a:latin typeface="Calibri"/>
                <a:ea typeface="Calibri"/>
                <a:cs typeface="Calibri"/>
                <a:sym typeface="Calibri"/>
              </a:rPr>
              <a:t>datasets</a:t>
            </a:r>
            <a:r>
              <a:rPr lang="es-CO" sz="2000" dirty="0">
                <a:solidFill>
                  <a:schemeClr val="dk1"/>
                </a:solidFill>
                <a:latin typeface="Calibri"/>
                <a:ea typeface="Calibri"/>
                <a:cs typeface="Calibri"/>
                <a:sym typeface="Calibri"/>
              </a:rPr>
              <a:t> </a:t>
            </a:r>
            <a:endParaRPr sz="2000" dirty="0">
              <a:solidFill>
                <a:schemeClr val="dk1"/>
              </a:solidFill>
              <a:latin typeface="Calibri"/>
              <a:ea typeface="Calibri"/>
              <a:cs typeface="Calibri"/>
              <a:sym typeface="Calibri"/>
            </a:endParaRPr>
          </a:p>
        </p:txBody>
      </p:sp>
      <p:sp>
        <p:nvSpPr>
          <p:cNvPr id="399" name="Google Shape;399;p32"/>
          <p:cNvSpPr/>
          <p:nvPr/>
        </p:nvSpPr>
        <p:spPr>
          <a:xfrm>
            <a:off x="0" y="3355089"/>
            <a:ext cx="12192000" cy="400069"/>
          </a:xfrm>
          <a:prstGeom prst="rect">
            <a:avLst/>
          </a:prstGeom>
          <a:noFill/>
          <a:ln>
            <a:noFill/>
          </a:ln>
        </p:spPr>
        <p:txBody>
          <a:bodyPr spcFirstLastPara="1" wrap="square" lIns="91425" tIns="45700" rIns="91425" bIns="45700" anchor="t" anchorCtr="0">
            <a:spAutoFit/>
          </a:bodyPr>
          <a:lstStyle/>
          <a:p>
            <a:pPr>
              <a:buSzPts val="1800"/>
            </a:pPr>
            <a:r>
              <a:rPr lang="es-CO" sz="2000" dirty="0">
                <a:solidFill>
                  <a:schemeClr val="dk1"/>
                </a:solidFill>
                <a:latin typeface="Calibri"/>
                <a:ea typeface="Calibri"/>
                <a:cs typeface="Calibri"/>
                <a:sym typeface="Calibri"/>
              </a:rPr>
              <a:t>El Boston </a:t>
            </a:r>
            <a:r>
              <a:rPr lang="es-CO" sz="2000" b="1" dirty="0" err="1">
                <a:solidFill>
                  <a:schemeClr val="dk1"/>
                </a:solidFill>
                <a:latin typeface="Calibri"/>
                <a:ea typeface="Calibri"/>
                <a:cs typeface="Calibri"/>
                <a:sym typeface="Calibri"/>
              </a:rPr>
              <a:t>dataset</a:t>
            </a:r>
            <a:r>
              <a:rPr lang="es-CO" sz="2000" dirty="0">
                <a:solidFill>
                  <a:schemeClr val="dk1"/>
                </a:solidFill>
                <a:latin typeface="Calibri"/>
                <a:ea typeface="Calibri"/>
                <a:cs typeface="Calibri"/>
                <a:sym typeface="Calibri"/>
              </a:rPr>
              <a:t> es un conjunto de datos para el análisis de los precios de las viviendas en la región de Boston.</a:t>
            </a:r>
            <a:endParaRPr sz="2000" dirty="0">
              <a:solidFill>
                <a:schemeClr val="dk1"/>
              </a:solidFill>
              <a:latin typeface="Calibri"/>
              <a:ea typeface="Calibri"/>
              <a:cs typeface="Calibri"/>
              <a:sym typeface="Calibri"/>
            </a:endParaRPr>
          </a:p>
        </p:txBody>
      </p:sp>
      <p:sp>
        <p:nvSpPr>
          <p:cNvPr id="400" name="Google Shape;400;p32"/>
          <p:cNvSpPr/>
          <p:nvPr/>
        </p:nvSpPr>
        <p:spPr>
          <a:xfrm>
            <a:off x="3234910" y="4348304"/>
            <a:ext cx="5267459" cy="769391"/>
          </a:xfrm>
          <a:prstGeom prst="rect">
            <a:avLst/>
          </a:prstGeom>
          <a:solidFill>
            <a:srgbClr val="F5F5F5"/>
          </a:solidFill>
          <a:ln>
            <a:noFill/>
          </a:ln>
        </p:spPr>
        <p:txBody>
          <a:bodyPr spcFirstLastPara="1" wrap="square" lIns="0" tIns="0" rIns="0" bIns="88850" anchor="ctr" anchorCtr="0">
            <a:spAutoFit/>
          </a:bodyPr>
          <a:lstStyle/>
          <a:p>
            <a:pPr>
              <a:buClr>
                <a:srgbClr val="007020"/>
              </a:buClr>
              <a:buSzPts val="1800"/>
            </a:pPr>
            <a:r>
              <a:rPr lang="es-CO" sz="2000" b="1">
                <a:solidFill>
                  <a:srgbClr val="007020"/>
                </a:solidFill>
                <a:latin typeface="Calibri"/>
                <a:ea typeface="Calibri"/>
                <a:cs typeface="Calibri"/>
                <a:sym typeface="Calibri"/>
              </a:rPr>
              <a:t>from</a:t>
            </a:r>
            <a:r>
              <a:rPr lang="es-CO" sz="2000">
                <a:solidFill>
                  <a:srgbClr val="333333"/>
                </a:solidFill>
                <a:latin typeface="Calibri"/>
                <a:ea typeface="Calibri"/>
                <a:cs typeface="Calibri"/>
                <a:sym typeface="Calibri"/>
              </a:rPr>
              <a:t> </a:t>
            </a:r>
            <a:r>
              <a:rPr lang="es-CO" sz="2000" b="1">
                <a:solidFill>
                  <a:srgbClr val="0E84B5"/>
                </a:solidFill>
                <a:latin typeface="Calibri"/>
                <a:ea typeface="Calibri"/>
                <a:cs typeface="Calibri"/>
                <a:sym typeface="Calibri"/>
              </a:rPr>
              <a:t>sklearn</a:t>
            </a:r>
            <a:r>
              <a:rPr lang="es-CO" sz="2000">
                <a:solidFill>
                  <a:srgbClr val="333333"/>
                </a:solidFill>
                <a:latin typeface="Calibri"/>
                <a:ea typeface="Calibri"/>
                <a:cs typeface="Calibri"/>
                <a:sym typeface="Calibri"/>
              </a:rPr>
              <a:t> </a:t>
            </a:r>
            <a:r>
              <a:rPr lang="es-CO" sz="2000" b="1">
                <a:solidFill>
                  <a:srgbClr val="007020"/>
                </a:solidFill>
                <a:latin typeface="Calibri"/>
                <a:ea typeface="Calibri"/>
                <a:cs typeface="Calibri"/>
                <a:sym typeface="Calibri"/>
              </a:rPr>
              <a:t>import</a:t>
            </a:r>
            <a:r>
              <a:rPr lang="es-CO" sz="2000">
                <a:solidFill>
                  <a:srgbClr val="333333"/>
                </a:solidFill>
                <a:latin typeface="Calibri"/>
                <a:ea typeface="Calibri"/>
                <a:cs typeface="Calibri"/>
                <a:sym typeface="Calibri"/>
              </a:rPr>
              <a:t> </a:t>
            </a:r>
            <a:endParaRPr sz="1600">
              <a:latin typeface="Calibri"/>
              <a:ea typeface="Calibri"/>
              <a:cs typeface="Calibri"/>
              <a:sym typeface="Calibri"/>
            </a:endParaRPr>
          </a:p>
          <a:p>
            <a:pPr>
              <a:spcBef>
                <a:spcPts val="540"/>
              </a:spcBef>
              <a:buClr>
                <a:schemeClr val="dk1"/>
              </a:buClr>
              <a:buSzPts val="1800"/>
            </a:pPr>
            <a:r>
              <a:rPr lang="es-CO" sz="2000">
                <a:solidFill>
                  <a:schemeClr val="dk1"/>
                </a:solidFill>
                <a:latin typeface="Calibri"/>
                <a:ea typeface="Calibri"/>
                <a:cs typeface="Calibri"/>
                <a:sym typeface="Calibri"/>
              </a:rPr>
              <a:t>datasets</a:t>
            </a:r>
            <a:r>
              <a:rPr lang="es-CO" sz="2000">
                <a:solidFill>
                  <a:srgbClr val="333333"/>
                </a:solidFill>
                <a:latin typeface="Calibri"/>
                <a:ea typeface="Calibri"/>
                <a:cs typeface="Calibri"/>
                <a:sym typeface="Calibri"/>
              </a:rPr>
              <a:t> </a:t>
            </a:r>
            <a:r>
              <a:rPr lang="es-CO" sz="2000">
                <a:solidFill>
                  <a:schemeClr val="dk1"/>
                </a:solidFill>
                <a:latin typeface="Calibri"/>
                <a:ea typeface="Calibri"/>
                <a:cs typeface="Calibri"/>
                <a:sym typeface="Calibri"/>
              </a:rPr>
              <a:t>boston</a:t>
            </a:r>
            <a:r>
              <a:rPr lang="es-CO" sz="2000">
                <a:solidFill>
                  <a:srgbClr val="333333"/>
                </a:solidFill>
                <a:latin typeface="Calibri"/>
                <a:ea typeface="Calibri"/>
                <a:cs typeface="Calibri"/>
                <a:sym typeface="Calibri"/>
              </a:rPr>
              <a:t> </a:t>
            </a:r>
            <a:r>
              <a:rPr lang="es-CO" sz="2000">
                <a:solidFill>
                  <a:srgbClr val="666666"/>
                </a:solidFill>
                <a:latin typeface="Calibri"/>
                <a:ea typeface="Calibri"/>
                <a:cs typeface="Calibri"/>
                <a:sym typeface="Calibri"/>
              </a:rPr>
              <a:t>=</a:t>
            </a:r>
            <a:r>
              <a:rPr lang="es-CO" sz="2000">
                <a:solidFill>
                  <a:srgbClr val="333333"/>
                </a:solidFill>
                <a:latin typeface="Calibri"/>
                <a:ea typeface="Calibri"/>
                <a:cs typeface="Calibri"/>
                <a:sym typeface="Calibri"/>
              </a:rPr>
              <a:t> </a:t>
            </a:r>
            <a:r>
              <a:rPr lang="es-CO" sz="2000">
                <a:solidFill>
                  <a:schemeClr val="dk1"/>
                </a:solidFill>
                <a:latin typeface="Calibri"/>
                <a:ea typeface="Calibri"/>
                <a:cs typeface="Calibri"/>
                <a:sym typeface="Calibri"/>
              </a:rPr>
              <a:t>datasets</a:t>
            </a:r>
            <a:r>
              <a:rPr lang="es-CO" sz="2000">
                <a:solidFill>
                  <a:srgbClr val="666666"/>
                </a:solidFill>
                <a:latin typeface="Calibri"/>
                <a:ea typeface="Calibri"/>
                <a:cs typeface="Calibri"/>
                <a:sym typeface="Calibri"/>
              </a:rPr>
              <a:t>.</a:t>
            </a:r>
            <a:r>
              <a:rPr lang="es-CO" sz="2000">
                <a:solidFill>
                  <a:schemeClr val="dk1"/>
                </a:solidFill>
                <a:latin typeface="Calibri"/>
                <a:ea typeface="Calibri"/>
                <a:cs typeface="Calibri"/>
                <a:sym typeface="Calibri"/>
              </a:rPr>
              <a:t>load_boston</a:t>
            </a:r>
            <a:r>
              <a:rPr lang="es-CO" sz="2000">
                <a:solidFill>
                  <a:srgbClr val="333333"/>
                </a:solidFill>
                <a:latin typeface="Calibri"/>
                <a:ea typeface="Calibri"/>
                <a:cs typeface="Calibri"/>
                <a:sym typeface="Calibri"/>
              </a:rPr>
              <a:t>()</a:t>
            </a:r>
            <a:r>
              <a:rPr lang="es-CO"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3"/>
          <p:cNvSpPr txBox="1"/>
          <p:nvPr/>
        </p:nvSpPr>
        <p:spPr>
          <a:xfrm>
            <a:off x="-1" y="122925"/>
            <a:ext cx="10148935" cy="447443"/>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400" b="1">
                <a:solidFill>
                  <a:schemeClr val="lt1"/>
                </a:solidFill>
                <a:latin typeface="Tahoma"/>
                <a:ea typeface="Tahoma"/>
                <a:cs typeface="Tahoma"/>
                <a:sym typeface="Tahoma"/>
              </a:rPr>
              <a:t>Aplicando a LOAD BOSTON un algoritmo de regresión lineal</a:t>
            </a:r>
            <a:endParaRPr sz="1600"/>
          </a:p>
        </p:txBody>
      </p:sp>
      <p:sp>
        <p:nvSpPr>
          <p:cNvPr id="406" name="Google Shape;406;p33"/>
          <p:cNvSpPr txBox="1"/>
          <p:nvPr/>
        </p:nvSpPr>
        <p:spPr>
          <a:xfrm>
            <a:off x="0" y="982133"/>
            <a:ext cx="12192000" cy="4524275"/>
          </a:xfrm>
          <a:prstGeom prst="rect">
            <a:avLst/>
          </a:prstGeom>
          <a:noFill/>
          <a:ln>
            <a:noFill/>
          </a:ln>
        </p:spPr>
        <p:txBody>
          <a:bodyPr spcFirstLastPara="1" wrap="square" lIns="91425" tIns="45700" rIns="91425" bIns="45700" anchor="t" anchorCtr="0">
            <a:spAutoFit/>
          </a:bodyPr>
          <a:lstStyle/>
          <a:p>
            <a:pPr>
              <a:buSzPts val="3200"/>
            </a:pPr>
            <a:r>
              <a:rPr lang="es-CO" sz="3200" dirty="0">
                <a:solidFill>
                  <a:schemeClr val="dk1"/>
                </a:solidFill>
                <a:latin typeface="Calibri"/>
                <a:ea typeface="Calibri"/>
                <a:cs typeface="Calibri"/>
                <a:sym typeface="Calibri"/>
              </a:rPr>
              <a:t>Utilizando el </a:t>
            </a:r>
            <a:r>
              <a:rPr lang="es-CO" sz="3200" b="1" dirty="0" err="1">
                <a:solidFill>
                  <a:schemeClr val="dk1"/>
                </a:solidFill>
                <a:latin typeface="Calibri"/>
                <a:ea typeface="Calibri"/>
                <a:cs typeface="Calibri"/>
                <a:sym typeface="Calibri"/>
              </a:rPr>
              <a:t>dataset</a:t>
            </a:r>
            <a:r>
              <a:rPr lang="es-CO" sz="3200" dirty="0">
                <a:solidFill>
                  <a:schemeClr val="dk1"/>
                </a:solidFill>
                <a:latin typeface="Calibri"/>
                <a:ea typeface="Calibri"/>
                <a:cs typeface="Calibri"/>
                <a:sym typeface="Calibri"/>
              </a:rPr>
              <a:t> de</a:t>
            </a:r>
            <a:r>
              <a:rPr lang="es-CO" sz="3200" b="1" dirty="0">
                <a:solidFill>
                  <a:schemeClr val="dk1"/>
                </a:solidFill>
                <a:latin typeface="Calibri"/>
                <a:ea typeface="Calibri"/>
                <a:cs typeface="Calibri"/>
                <a:sym typeface="Calibri"/>
              </a:rPr>
              <a:t> </a:t>
            </a:r>
            <a:r>
              <a:rPr lang="es-CO" sz="3200" b="1" dirty="0" err="1">
                <a:solidFill>
                  <a:schemeClr val="dk1"/>
                </a:solidFill>
                <a:latin typeface="Calibri"/>
                <a:ea typeface="Calibri"/>
                <a:cs typeface="Calibri"/>
                <a:sym typeface="Calibri"/>
              </a:rPr>
              <a:t>LOAD_BOSTON</a:t>
            </a:r>
            <a:r>
              <a:rPr lang="es-CO" sz="3200" b="1" dirty="0">
                <a:solidFill>
                  <a:schemeClr val="dk1"/>
                </a:solidFill>
                <a:latin typeface="Calibri"/>
                <a:ea typeface="Calibri"/>
                <a:cs typeface="Calibri"/>
                <a:sym typeface="Calibri"/>
              </a:rPr>
              <a:t> </a:t>
            </a:r>
            <a:r>
              <a:rPr lang="es-CO" sz="3200" dirty="0">
                <a:solidFill>
                  <a:schemeClr val="dk1"/>
                </a:solidFill>
                <a:latin typeface="Calibri"/>
                <a:ea typeface="Calibri"/>
                <a:cs typeface="Calibri"/>
                <a:sym typeface="Calibri"/>
              </a:rPr>
              <a:t>vamos a crear un modelo usando Regresión Lineal: </a:t>
            </a:r>
            <a:endParaRPr dirty="0"/>
          </a:p>
          <a:p>
            <a:pPr>
              <a:buSzPts val="3200"/>
            </a:pPr>
            <a:endParaRPr sz="3200" dirty="0">
              <a:solidFill>
                <a:schemeClr val="dk1"/>
              </a:solidFill>
              <a:latin typeface="Calibri"/>
              <a:ea typeface="Calibri"/>
              <a:cs typeface="Calibri"/>
              <a:sym typeface="Calibri"/>
            </a:endParaRPr>
          </a:p>
          <a:p>
            <a:pPr>
              <a:buSzPts val="3200"/>
            </a:pPr>
            <a:endParaRPr lang="es-CO" sz="3200" i="1" dirty="0">
              <a:solidFill>
                <a:srgbClr val="3333FF"/>
              </a:solidFill>
              <a:latin typeface="Calibri"/>
              <a:ea typeface="Calibri"/>
              <a:cs typeface="Calibri"/>
              <a:sym typeface="Calibri"/>
            </a:endParaRPr>
          </a:p>
          <a:p>
            <a:pPr>
              <a:buSzPts val="3200"/>
            </a:pPr>
            <a:r>
              <a:rPr lang="es-CO" sz="3200" i="1" dirty="0">
                <a:solidFill>
                  <a:srgbClr val="3333FF"/>
                </a:solidFill>
                <a:latin typeface="Calibri"/>
                <a:ea typeface="Calibri"/>
                <a:cs typeface="Calibri"/>
                <a:sym typeface="Calibri"/>
              </a:rPr>
              <a:t>Fundamental tanto para estadísticas como para Machine Learning</a:t>
            </a:r>
            <a:r>
              <a:rPr lang="es-CO" sz="3200" dirty="0">
                <a:solidFill>
                  <a:schemeClr val="dk1"/>
                </a:solidFill>
                <a:latin typeface="Calibri"/>
                <a:ea typeface="Calibri"/>
                <a:cs typeface="Calibri"/>
                <a:sym typeface="Calibri"/>
              </a:rPr>
              <a:t>, y además su estimación y aplicación es muy sencilla. </a:t>
            </a:r>
            <a:endParaRPr dirty="0"/>
          </a:p>
          <a:p>
            <a:pPr>
              <a:buSzPts val="3200"/>
            </a:pPr>
            <a:endParaRPr sz="3200" dirty="0">
              <a:solidFill>
                <a:schemeClr val="dk1"/>
              </a:solidFill>
              <a:latin typeface="Calibri"/>
              <a:ea typeface="Calibri"/>
              <a:cs typeface="Calibri"/>
              <a:sym typeface="Calibri"/>
            </a:endParaRPr>
          </a:p>
          <a:p>
            <a:pPr>
              <a:buSzPts val="3200"/>
            </a:pPr>
            <a:r>
              <a:rPr lang="es-CO" sz="3200" dirty="0">
                <a:solidFill>
                  <a:schemeClr val="dk1"/>
                </a:solidFill>
                <a:latin typeface="Calibri"/>
                <a:ea typeface="Calibri"/>
                <a:cs typeface="Calibri"/>
                <a:sym typeface="Calibri"/>
              </a:rPr>
              <a:t>Recordando </a:t>
            </a:r>
            <a:r>
              <a:rPr lang="es-CO" sz="3200" b="1" dirty="0">
                <a:solidFill>
                  <a:schemeClr val="dk1"/>
                </a:solidFill>
                <a:latin typeface="Calibri"/>
                <a:ea typeface="Calibri"/>
                <a:cs typeface="Calibri"/>
                <a:sym typeface="Calibri"/>
              </a:rPr>
              <a:t>Cálculo Diferencial </a:t>
            </a:r>
            <a:r>
              <a:rPr lang="es-CO" sz="3200" dirty="0">
                <a:solidFill>
                  <a:schemeClr val="dk1"/>
                </a:solidFill>
                <a:latin typeface="Calibri"/>
                <a:ea typeface="Calibri"/>
                <a:cs typeface="Calibri"/>
                <a:sym typeface="Calibri"/>
              </a:rPr>
              <a:t>donde usamos el método de </a:t>
            </a:r>
            <a:r>
              <a:rPr lang="es-CO" sz="3200" b="1" dirty="0">
                <a:solidFill>
                  <a:schemeClr val="dk1"/>
                </a:solidFill>
                <a:latin typeface="Calibri"/>
                <a:ea typeface="Calibri"/>
                <a:cs typeface="Calibri"/>
                <a:sym typeface="Calibri"/>
              </a:rPr>
              <a:t>Mínimos Cuadrados Ordinarios </a:t>
            </a:r>
            <a:r>
              <a:rPr lang="es-CO" sz="3200" dirty="0">
                <a:solidFill>
                  <a:schemeClr val="dk1"/>
                </a:solidFill>
                <a:latin typeface="Calibri"/>
                <a:ea typeface="Calibri"/>
                <a:cs typeface="Calibri"/>
                <a:sym typeface="Calibri"/>
              </a:rPr>
              <a:t>y el de </a:t>
            </a:r>
            <a:r>
              <a:rPr lang="es-CO" sz="3200" b="1" dirty="0">
                <a:solidFill>
                  <a:schemeClr val="dk1"/>
                </a:solidFill>
                <a:latin typeface="Calibri"/>
                <a:ea typeface="Calibri"/>
                <a:cs typeface="Calibri"/>
                <a:sym typeface="Calibri"/>
              </a:rPr>
              <a:t>Descenso del Gradiente</a:t>
            </a:r>
            <a:r>
              <a:rPr lang="es-CO" sz="3200" dirty="0">
                <a:solidFill>
                  <a:schemeClr val="dk1"/>
                </a:solidFill>
                <a:latin typeface="Calibri"/>
                <a:ea typeface="Calibri"/>
                <a:cs typeface="Calibri"/>
                <a:sym typeface="Calibri"/>
              </a:rPr>
              <a:t>. </a:t>
            </a:r>
            <a:endParaRPr sz="3200" dirty="0">
              <a:solidFill>
                <a:schemeClr val="dk1"/>
              </a:solidFill>
              <a:latin typeface="Calibri"/>
              <a:ea typeface="Calibri"/>
              <a:cs typeface="Calibri"/>
              <a:sym typeface="Calibri"/>
            </a:endParaRPr>
          </a:p>
        </p:txBody>
      </p:sp>
      <p:sp>
        <p:nvSpPr>
          <p:cNvPr id="407" name="Google Shape;407;p33"/>
          <p:cNvSpPr/>
          <p:nvPr/>
        </p:nvSpPr>
        <p:spPr>
          <a:xfrm>
            <a:off x="5221211" y="2059825"/>
            <a:ext cx="3064075" cy="584775"/>
          </a:xfrm>
          <a:prstGeom prst="rect">
            <a:avLst/>
          </a:prstGeom>
          <a:noFill/>
          <a:ln>
            <a:noFill/>
          </a:ln>
        </p:spPr>
        <p:txBody>
          <a:bodyPr spcFirstLastPara="1" wrap="square" lIns="91425" tIns="45700" rIns="91425" bIns="45700" anchor="t" anchorCtr="0">
            <a:spAutoFit/>
          </a:bodyPr>
          <a:lstStyle/>
          <a:p>
            <a:pPr>
              <a:buSzPts val="3200"/>
            </a:pPr>
            <a:r>
              <a:rPr lang="es-CO" sz="3200" b="1" i="1">
                <a:solidFill>
                  <a:schemeClr val="dk1"/>
                </a:solidFill>
                <a:latin typeface="Libre Franklin"/>
                <a:ea typeface="Libre Franklin"/>
                <a:cs typeface="Libre Franklin"/>
                <a:sym typeface="Libre Franklin"/>
              </a:rPr>
              <a:t>Y = mX + b</a:t>
            </a:r>
            <a:endParaRPr sz="3200" b="1">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34"/>
          <p:cNvSpPr txBox="1"/>
          <p:nvPr/>
        </p:nvSpPr>
        <p:spPr>
          <a:xfrm>
            <a:off x="0" y="110592"/>
            <a:ext cx="4436198" cy="405456"/>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Tahoma"/>
                <a:ea typeface="Tahoma"/>
                <a:cs typeface="Tahoma"/>
                <a:sym typeface="Tahoma"/>
              </a:rPr>
              <a:t>P1T2-1:    sklearn.datasets</a:t>
            </a:r>
            <a:endParaRPr sz="2400" b="1">
              <a:solidFill>
                <a:schemeClr val="lt1"/>
              </a:solidFill>
              <a:latin typeface="Tahoma"/>
              <a:ea typeface="Tahoma"/>
              <a:cs typeface="Tahoma"/>
              <a:sym typeface="Tahoma"/>
            </a:endParaRPr>
          </a:p>
        </p:txBody>
      </p:sp>
      <p:sp>
        <p:nvSpPr>
          <p:cNvPr id="413" name="Google Shape;413;p34"/>
          <p:cNvSpPr/>
          <p:nvPr/>
        </p:nvSpPr>
        <p:spPr>
          <a:xfrm>
            <a:off x="0" y="1028343"/>
            <a:ext cx="12192000" cy="4154943"/>
          </a:xfrm>
          <a:prstGeom prst="rect">
            <a:avLst/>
          </a:prstGeom>
          <a:noFill/>
          <a:ln>
            <a:noFill/>
          </a:ln>
        </p:spPr>
        <p:txBody>
          <a:bodyPr spcFirstLastPara="1" wrap="square" lIns="91425" tIns="45700" rIns="91425" bIns="45700" anchor="t" anchorCtr="0">
            <a:spAutoFit/>
          </a:bodyPr>
          <a:lstStyle/>
          <a:p>
            <a:pPr>
              <a:buSzPts val="1800"/>
            </a:pPr>
            <a:r>
              <a:rPr lang="es-CO" sz="2800" b="1" dirty="0">
                <a:solidFill>
                  <a:srgbClr val="212121"/>
                </a:solidFill>
                <a:latin typeface="Calibri"/>
                <a:ea typeface="Calibri"/>
                <a:cs typeface="Calibri"/>
                <a:sym typeface="Calibri"/>
              </a:rPr>
              <a:t>P1Tx-1:</a:t>
            </a:r>
            <a:r>
              <a:rPr lang="es-CO" sz="2800" b="1" dirty="0">
                <a:solidFill>
                  <a:schemeClr val="dk1"/>
                </a:solidFill>
                <a:latin typeface="Calibri"/>
                <a:ea typeface="Calibri"/>
                <a:cs typeface="Calibri"/>
                <a:sym typeface="Calibri"/>
              </a:rPr>
              <a:t> </a:t>
            </a:r>
            <a:r>
              <a:rPr lang="es-CO" sz="2800" dirty="0">
                <a:solidFill>
                  <a:schemeClr val="dk1"/>
                </a:solidFill>
                <a:latin typeface="Calibri"/>
                <a:ea typeface="Calibri"/>
                <a:cs typeface="Calibri"/>
                <a:sym typeface="Calibri"/>
              </a:rPr>
              <a:t>Usando base de datos : </a:t>
            </a:r>
            <a:r>
              <a:rPr lang="es-CO" sz="2800" dirty="0" err="1">
                <a:solidFill>
                  <a:schemeClr val="dk1"/>
                </a:solidFill>
                <a:latin typeface="Calibri"/>
                <a:ea typeface="Calibri"/>
                <a:cs typeface="Calibri"/>
                <a:sym typeface="Calibri"/>
              </a:rPr>
              <a:t>LOAD_BOSTON</a:t>
            </a:r>
            <a:r>
              <a:rPr lang="es-CO" sz="2800" dirty="0">
                <a:solidFill>
                  <a:schemeClr val="dk1"/>
                </a:solidFill>
                <a:latin typeface="Calibri"/>
                <a:ea typeface="Calibri"/>
                <a:cs typeface="Calibri"/>
                <a:sym typeface="Calibri"/>
              </a:rPr>
              <a:t>, determine:</a:t>
            </a:r>
            <a:endParaRPr dirty="0"/>
          </a:p>
          <a:p>
            <a:pPr>
              <a:buSzPts val="1800"/>
            </a:pPr>
            <a:endParaRPr sz="2000" dirty="0">
              <a:latin typeface="Calibri"/>
              <a:ea typeface="Calibri"/>
              <a:cs typeface="Calibri"/>
              <a:sym typeface="Calibri"/>
            </a:endParaRPr>
          </a:p>
          <a:p>
            <a:pPr marL="285750" indent="-285750">
              <a:buClr>
                <a:schemeClr val="dk1"/>
              </a:buClr>
              <a:buSzPts val="1800"/>
              <a:buFont typeface="Arial"/>
              <a:buChar char="•"/>
            </a:pPr>
            <a:r>
              <a:rPr lang="es-CO" sz="2800" dirty="0">
                <a:solidFill>
                  <a:schemeClr val="dk1"/>
                </a:solidFill>
                <a:latin typeface="Calibri"/>
                <a:ea typeface="Calibri"/>
                <a:cs typeface="Calibri"/>
                <a:sym typeface="Calibri"/>
              </a:rPr>
              <a:t>Cuantos registros tiene el </a:t>
            </a:r>
            <a:r>
              <a:rPr lang="es-CO" sz="2800" dirty="0" err="1">
                <a:solidFill>
                  <a:schemeClr val="dk1"/>
                </a:solidFill>
                <a:latin typeface="Calibri"/>
                <a:ea typeface="Calibri"/>
                <a:cs typeface="Calibri"/>
                <a:sym typeface="Calibri"/>
              </a:rPr>
              <a:t>dataset</a:t>
            </a:r>
            <a:endParaRPr sz="2800" dirty="0">
              <a:solidFill>
                <a:schemeClr val="dk1"/>
              </a:solidFill>
              <a:latin typeface="Calibri"/>
              <a:ea typeface="Calibri"/>
              <a:cs typeface="Calibri"/>
              <a:sym typeface="Calibri"/>
            </a:endParaRPr>
          </a:p>
          <a:p>
            <a:pPr marL="285750" indent="-171450">
              <a:buClr>
                <a:schemeClr val="dk1"/>
              </a:buClr>
              <a:buSzPts val="1800"/>
            </a:pPr>
            <a:endParaRPr sz="2800" dirty="0">
              <a:solidFill>
                <a:schemeClr val="dk1"/>
              </a:solidFill>
              <a:latin typeface="Calibri"/>
              <a:ea typeface="Calibri"/>
              <a:cs typeface="Calibri"/>
              <a:sym typeface="Calibri"/>
            </a:endParaRPr>
          </a:p>
          <a:p>
            <a:pPr marL="285750" indent="-285750">
              <a:buClr>
                <a:schemeClr val="dk1"/>
              </a:buClr>
              <a:buSzPts val="1800"/>
              <a:buFont typeface="Arial"/>
              <a:buChar char="•"/>
            </a:pPr>
            <a:r>
              <a:rPr lang="es-CO" sz="2800" dirty="0">
                <a:solidFill>
                  <a:schemeClr val="dk1"/>
                </a:solidFill>
                <a:latin typeface="Calibri"/>
                <a:ea typeface="Calibri"/>
                <a:cs typeface="Calibri"/>
                <a:sym typeface="Calibri"/>
              </a:rPr>
              <a:t>Cuántos datos tiene cada registro</a:t>
            </a:r>
            <a:endParaRPr dirty="0"/>
          </a:p>
          <a:p>
            <a:pPr marL="285750" indent="-171450">
              <a:buClr>
                <a:schemeClr val="dk1"/>
              </a:buClr>
              <a:buSzPts val="1800"/>
            </a:pPr>
            <a:endParaRPr sz="2000" dirty="0">
              <a:latin typeface="Calibri"/>
              <a:ea typeface="Calibri"/>
              <a:cs typeface="Calibri"/>
              <a:sym typeface="Calibri"/>
            </a:endParaRPr>
          </a:p>
          <a:p>
            <a:pPr marL="285750" indent="-285750">
              <a:buClr>
                <a:schemeClr val="dk1"/>
              </a:buClr>
              <a:buSzPts val="1800"/>
              <a:buFont typeface="Arial"/>
              <a:buChar char="•"/>
            </a:pPr>
            <a:r>
              <a:rPr lang="es-CO" sz="2800" dirty="0">
                <a:solidFill>
                  <a:schemeClr val="dk1"/>
                </a:solidFill>
                <a:latin typeface="Calibri"/>
                <a:ea typeface="Calibri"/>
                <a:cs typeface="Calibri"/>
                <a:sym typeface="Calibri"/>
              </a:rPr>
              <a:t>Dibuje en un gráfico de dispersión donde se dibujen la distribución del precio promedio por número de habitaciones.</a:t>
            </a:r>
            <a:endParaRPr sz="2000" dirty="0">
              <a:latin typeface="Calibri"/>
              <a:ea typeface="Calibri"/>
              <a:cs typeface="Calibri"/>
              <a:sym typeface="Calibri"/>
            </a:endParaRPr>
          </a:p>
          <a:p>
            <a:pPr>
              <a:buSzPts val="1800"/>
            </a:pPr>
            <a:endParaRPr sz="2800" dirty="0">
              <a:solidFill>
                <a:srgbClr val="212121"/>
              </a:solidFill>
              <a:latin typeface="Calibri"/>
              <a:ea typeface="Calibri"/>
              <a:cs typeface="Calibri"/>
              <a:sym typeface="Calibri"/>
            </a:endParaRPr>
          </a:p>
          <a:p>
            <a:pPr>
              <a:buSzPts val="1800"/>
            </a:pPr>
            <a:endParaRPr sz="2800" dirty="0">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35"/>
          <p:cNvSpPr txBox="1"/>
          <p:nvPr/>
        </p:nvSpPr>
        <p:spPr>
          <a:xfrm>
            <a:off x="0" y="128699"/>
            <a:ext cx="9144000" cy="441669"/>
          </a:xfrm>
          <a:prstGeom prst="rect">
            <a:avLst/>
          </a:prstGeom>
          <a:solidFill>
            <a:srgbClr val="094E76"/>
          </a:solidFill>
          <a:ln>
            <a:noFill/>
          </a:ln>
        </p:spPr>
        <p:txBody>
          <a:bodyPr spcFirstLastPara="1" wrap="square" lIns="101875" tIns="50925" rIns="101875" bIns="50925" anchor="ctr" anchorCtr="0">
            <a:normAutofit fontScale="92500"/>
          </a:bodyPr>
          <a:lstStyle/>
          <a:p>
            <a:pPr>
              <a:lnSpc>
                <a:spcPct val="80000"/>
              </a:lnSpc>
              <a:buClr>
                <a:schemeClr val="lt1"/>
              </a:buClr>
              <a:buSzPts val="2310"/>
            </a:pPr>
            <a:r>
              <a:rPr lang="es-CO" sz="2400" b="1">
                <a:solidFill>
                  <a:schemeClr val="lt1"/>
                </a:solidFill>
                <a:latin typeface="Tahoma"/>
                <a:ea typeface="Tahoma"/>
                <a:cs typeface="Tahoma"/>
                <a:sym typeface="Tahoma"/>
              </a:rPr>
              <a:t>Aplicando a LOAD BOSTON un algoritmo de regresión lineal</a:t>
            </a:r>
            <a:endParaRPr sz="1600"/>
          </a:p>
        </p:txBody>
      </p:sp>
      <p:sp>
        <p:nvSpPr>
          <p:cNvPr id="419" name="Google Shape;419;p35"/>
          <p:cNvSpPr txBox="1"/>
          <p:nvPr/>
        </p:nvSpPr>
        <p:spPr>
          <a:xfrm>
            <a:off x="0" y="882610"/>
            <a:ext cx="12192000" cy="4770496"/>
          </a:xfrm>
          <a:prstGeom prst="rect">
            <a:avLst/>
          </a:prstGeom>
          <a:noFill/>
          <a:ln>
            <a:noFill/>
          </a:ln>
        </p:spPr>
        <p:txBody>
          <a:bodyPr spcFirstLastPara="1" wrap="square" lIns="91425" tIns="45700" rIns="91425" bIns="45700" anchor="t" anchorCtr="0">
            <a:spAutoFit/>
          </a:bodyPr>
          <a:lstStyle/>
          <a:p>
            <a:pPr algn="ctr">
              <a:buSzPts val="3200"/>
            </a:pPr>
            <a:r>
              <a:rPr lang="es-CO" sz="3200" b="1" dirty="0">
                <a:solidFill>
                  <a:schemeClr val="dk1"/>
                </a:solidFill>
                <a:latin typeface="Calibri"/>
                <a:ea typeface="Calibri"/>
                <a:cs typeface="Calibri"/>
                <a:sym typeface="Calibri"/>
              </a:rPr>
              <a:t>!Para saber que hacer…Primero hay que conocer lo que se tiene¡</a:t>
            </a:r>
            <a:endParaRPr dirty="0"/>
          </a:p>
          <a:p>
            <a:pPr>
              <a:buSzPts val="3200"/>
            </a:pPr>
            <a:endParaRPr lang="es-CO" sz="3200" dirty="0">
              <a:solidFill>
                <a:srgbClr val="0070C0"/>
              </a:solidFill>
              <a:latin typeface="Calibri"/>
              <a:ea typeface="Calibri"/>
              <a:cs typeface="Calibri"/>
              <a:sym typeface="Calibri"/>
            </a:endParaRPr>
          </a:p>
          <a:p>
            <a:pPr>
              <a:buSzPts val="3200"/>
            </a:pPr>
            <a:r>
              <a:rPr lang="es-CO" sz="3200" dirty="0">
                <a:solidFill>
                  <a:srgbClr val="0070C0"/>
                </a:solidFill>
                <a:latin typeface="Calibri"/>
                <a:ea typeface="Calibri"/>
                <a:cs typeface="Calibri"/>
                <a:sym typeface="Calibri"/>
              </a:rPr>
              <a:t>Paso 1: </a:t>
            </a:r>
            <a:r>
              <a:rPr lang="es-CO" sz="1800" dirty="0">
                <a:solidFill>
                  <a:srgbClr val="0070C0"/>
                </a:solidFill>
                <a:latin typeface="Calibri"/>
                <a:ea typeface="Calibri"/>
                <a:cs typeface="Calibri"/>
                <a:sym typeface="Calibri"/>
              </a:rPr>
              <a:t>importando las librerías necesarias</a:t>
            </a:r>
            <a:endParaRPr dirty="0"/>
          </a:p>
          <a:p>
            <a:pPr>
              <a:buSzPts val="1800"/>
            </a:pPr>
            <a:endParaRPr sz="1800" b="1" dirty="0">
              <a:solidFill>
                <a:schemeClr val="dk1"/>
              </a:solidFill>
              <a:latin typeface="Calibri"/>
              <a:ea typeface="Calibri"/>
              <a:cs typeface="Calibri"/>
              <a:sym typeface="Calibri"/>
            </a:endParaRPr>
          </a:p>
          <a:p>
            <a:pPr>
              <a:buSzPts val="1800"/>
            </a:pPr>
            <a:r>
              <a:rPr lang="es-CO" sz="1800" b="1" dirty="0" err="1">
                <a:solidFill>
                  <a:srgbClr val="00B050"/>
                </a:solidFill>
                <a:latin typeface="Calibri"/>
                <a:ea typeface="Calibri"/>
                <a:cs typeface="Calibri"/>
                <a:sym typeface="Calibri"/>
              </a:rPr>
              <a:t>import</a:t>
            </a:r>
            <a:r>
              <a:rPr lang="es-CO" sz="1800" dirty="0">
                <a:solidFill>
                  <a:srgbClr val="00B050"/>
                </a:solidFill>
                <a:latin typeface="Calibri"/>
                <a:ea typeface="Calibri"/>
                <a:cs typeface="Calibri"/>
                <a:sym typeface="Calibri"/>
              </a:rPr>
              <a:t> numpy </a:t>
            </a:r>
            <a:r>
              <a:rPr lang="es-CO" sz="1800" b="1" dirty="0">
                <a:solidFill>
                  <a:srgbClr val="00B050"/>
                </a:solidFill>
                <a:latin typeface="Calibri"/>
                <a:ea typeface="Calibri"/>
                <a:cs typeface="Calibri"/>
                <a:sym typeface="Calibri"/>
              </a:rPr>
              <a:t>as</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np</a:t>
            </a:r>
            <a:endParaRPr sz="1800" dirty="0">
              <a:solidFill>
                <a:srgbClr val="00B050"/>
              </a:solidFill>
              <a:latin typeface="Calibri"/>
              <a:ea typeface="Calibri"/>
              <a:cs typeface="Calibri"/>
              <a:sym typeface="Calibri"/>
            </a:endParaRPr>
          </a:p>
          <a:p>
            <a:pPr>
              <a:buSzPts val="1800"/>
            </a:pPr>
            <a:r>
              <a:rPr lang="es-CO" sz="1800" b="1" dirty="0" err="1">
                <a:solidFill>
                  <a:srgbClr val="00B050"/>
                </a:solidFill>
                <a:latin typeface="Calibri"/>
                <a:ea typeface="Calibri"/>
                <a:cs typeface="Calibri"/>
                <a:sym typeface="Calibri"/>
              </a:rPr>
              <a:t>from</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sklearn</a:t>
            </a:r>
            <a:r>
              <a:rPr lang="es-CO" sz="1800" dirty="0">
                <a:solidFill>
                  <a:srgbClr val="00B050"/>
                </a:solidFill>
                <a:latin typeface="Calibri"/>
                <a:ea typeface="Calibri"/>
                <a:cs typeface="Calibri"/>
                <a:sym typeface="Calibri"/>
              </a:rPr>
              <a:t> </a:t>
            </a:r>
            <a:r>
              <a:rPr lang="es-CO" sz="1800" b="1" dirty="0" err="1">
                <a:solidFill>
                  <a:srgbClr val="00B050"/>
                </a:solidFill>
                <a:latin typeface="Calibri"/>
                <a:ea typeface="Calibri"/>
                <a:cs typeface="Calibri"/>
                <a:sym typeface="Calibri"/>
              </a:rPr>
              <a:t>import</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datasets</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linear_model</a:t>
            </a:r>
            <a:endParaRPr sz="1800" dirty="0">
              <a:solidFill>
                <a:srgbClr val="00B050"/>
              </a:solidFill>
              <a:latin typeface="Calibri"/>
              <a:ea typeface="Calibri"/>
              <a:cs typeface="Calibri"/>
              <a:sym typeface="Calibri"/>
            </a:endParaRPr>
          </a:p>
          <a:p>
            <a:pPr>
              <a:buSzPts val="1800"/>
            </a:pPr>
            <a:r>
              <a:rPr lang="es-CO" sz="1800" b="1" dirty="0" err="1">
                <a:solidFill>
                  <a:srgbClr val="00B050"/>
                </a:solidFill>
                <a:latin typeface="Calibri"/>
                <a:ea typeface="Calibri"/>
                <a:cs typeface="Calibri"/>
                <a:sym typeface="Calibri"/>
              </a:rPr>
              <a:t>import</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matplotlib.pyplot</a:t>
            </a:r>
            <a:r>
              <a:rPr lang="es-CO" sz="1800" dirty="0">
                <a:solidFill>
                  <a:srgbClr val="00B050"/>
                </a:solidFill>
                <a:latin typeface="Calibri"/>
                <a:ea typeface="Calibri"/>
                <a:cs typeface="Calibri"/>
                <a:sym typeface="Calibri"/>
              </a:rPr>
              <a:t> </a:t>
            </a:r>
            <a:r>
              <a:rPr lang="es-CO" sz="1800" b="1" dirty="0">
                <a:solidFill>
                  <a:srgbClr val="00B050"/>
                </a:solidFill>
                <a:latin typeface="Calibri"/>
                <a:ea typeface="Calibri"/>
                <a:cs typeface="Calibri"/>
                <a:sym typeface="Calibri"/>
              </a:rPr>
              <a:t>as</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plt</a:t>
            </a:r>
            <a:endParaRPr sz="1800" dirty="0">
              <a:solidFill>
                <a:srgbClr val="00B050"/>
              </a:solidFill>
              <a:latin typeface="Calibri"/>
              <a:ea typeface="Calibri"/>
              <a:cs typeface="Calibri"/>
              <a:sym typeface="Calibri"/>
            </a:endParaRPr>
          </a:p>
          <a:p>
            <a:pPr>
              <a:buSzPts val="1800"/>
            </a:pPr>
            <a:endParaRPr sz="1800" dirty="0">
              <a:solidFill>
                <a:schemeClr val="dk1"/>
              </a:solidFill>
              <a:latin typeface="Calibri"/>
              <a:ea typeface="Calibri"/>
              <a:cs typeface="Calibri"/>
              <a:sym typeface="Calibri"/>
            </a:endParaRPr>
          </a:p>
          <a:p>
            <a:pPr>
              <a:buSzPts val="3200"/>
            </a:pPr>
            <a:r>
              <a:rPr lang="es-CO" sz="3200" dirty="0">
                <a:solidFill>
                  <a:srgbClr val="0070C0"/>
                </a:solidFill>
                <a:latin typeface="Calibri"/>
                <a:ea typeface="Calibri"/>
                <a:cs typeface="Calibri"/>
                <a:sym typeface="Calibri"/>
              </a:rPr>
              <a:t>Paso 2: </a:t>
            </a:r>
            <a:r>
              <a:rPr lang="es-CO" sz="1800" dirty="0">
                <a:solidFill>
                  <a:srgbClr val="0070C0"/>
                </a:solidFill>
                <a:latin typeface="Calibri"/>
                <a:ea typeface="Calibri"/>
                <a:cs typeface="Calibri"/>
                <a:sym typeface="Calibri"/>
              </a:rPr>
              <a:t>#Importamos los datos de la misma librería de </a:t>
            </a:r>
            <a:r>
              <a:rPr lang="es-CO" sz="1800" dirty="0" err="1">
                <a:solidFill>
                  <a:srgbClr val="0070C0"/>
                </a:solidFill>
                <a:latin typeface="Calibri"/>
                <a:ea typeface="Calibri"/>
                <a:cs typeface="Calibri"/>
                <a:sym typeface="Calibri"/>
              </a:rPr>
              <a:t>scikit-learn</a:t>
            </a:r>
            <a:endParaRPr sz="1800" dirty="0">
              <a:solidFill>
                <a:srgbClr val="0070C0"/>
              </a:solidFill>
              <a:latin typeface="Calibri"/>
              <a:ea typeface="Calibri"/>
              <a:cs typeface="Calibri"/>
              <a:sym typeface="Calibri"/>
            </a:endParaRPr>
          </a:p>
          <a:p>
            <a:pPr>
              <a:buSzPts val="1800"/>
            </a:pPr>
            <a:endParaRPr sz="1800" dirty="0">
              <a:solidFill>
                <a:srgbClr val="0070C0"/>
              </a:solidFill>
              <a:latin typeface="Calibri"/>
              <a:ea typeface="Calibri"/>
              <a:cs typeface="Calibri"/>
              <a:sym typeface="Calibri"/>
            </a:endParaRPr>
          </a:p>
          <a:p>
            <a:pPr>
              <a:buSzPts val="1800"/>
            </a:pPr>
            <a:r>
              <a:rPr lang="es-CO" sz="1800" dirty="0" err="1">
                <a:solidFill>
                  <a:srgbClr val="00B050"/>
                </a:solidFill>
                <a:latin typeface="Calibri"/>
                <a:ea typeface="Calibri"/>
                <a:cs typeface="Calibri"/>
                <a:sym typeface="Calibri"/>
              </a:rPr>
              <a:t>boston</a:t>
            </a:r>
            <a:r>
              <a:rPr lang="es-CO" sz="1800" dirty="0">
                <a:solidFill>
                  <a:srgbClr val="00B050"/>
                </a:solidFill>
                <a:latin typeface="Calibri"/>
                <a:ea typeface="Calibri"/>
                <a:cs typeface="Calibri"/>
                <a:sym typeface="Calibri"/>
              </a:rPr>
              <a:t> = </a:t>
            </a:r>
            <a:r>
              <a:rPr lang="es-CO" sz="1800" dirty="0" err="1">
                <a:solidFill>
                  <a:srgbClr val="00B050"/>
                </a:solidFill>
                <a:latin typeface="Calibri"/>
                <a:ea typeface="Calibri"/>
                <a:cs typeface="Calibri"/>
                <a:sym typeface="Calibri"/>
              </a:rPr>
              <a:t>datasets.load_boston</a:t>
            </a:r>
            <a:r>
              <a:rPr lang="es-CO" sz="1800" dirty="0">
                <a:solidFill>
                  <a:srgbClr val="00B050"/>
                </a:solidFill>
                <a:latin typeface="Calibri"/>
                <a:ea typeface="Calibri"/>
                <a:cs typeface="Calibri"/>
                <a:sym typeface="Calibri"/>
              </a:rPr>
              <a:t>()</a:t>
            </a:r>
            <a:endParaRPr dirty="0">
              <a:solidFill>
                <a:srgbClr val="00B050"/>
              </a:solidFill>
            </a:endParaRPr>
          </a:p>
          <a:p>
            <a:pPr>
              <a:buSzPts val="1800"/>
            </a:pPr>
            <a:endParaRPr sz="1800" dirty="0">
              <a:solidFill>
                <a:schemeClr val="dk1"/>
              </a:solidFill>
              <a:latin typeface="Calibri"/>
              <a:ea typeface="Calibri"/>
              <a:cs typeface="Calibri"/>
              <a:sym typeface="Calibri"/>
            </a:endParaRPr>
          </a:p>
          <a:p>
            <a:pPr>
              <a:buSzPts val="3200"/>
            </a:pPr>
            <a:endParaRPr sz="3200" dirty="0">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36"/>
          <p:cNvSpPr txBox="1"/>
          <p:nvPr/>
        </p:nvSpPr>
        <p:spPr>
          <a:xfrm>
            <a:off x="0" y="74385"/>
            <a:ext cx="9144000" cy="459769"/>
          </a:xfrm>
          <a:prstGeom prst="rect">
            <a:avLst/>
          </a:prstGeom>
          <a:solidFill>
            <a:srgbClr val="094E76"/>
          </a:solidFill>
          <a:ln>
            <a:noFill/>
          </a:ln>
        </p:spPr>
        <p:txBody>
          <a:bodyPr spcFirstLastPara="1" wrap="square" lIns="101875" tIns="50925" rIns="101875" bIns="50925" anchor="ctr" anchorCtr="0">
            <a:normAutofit fontScale="92500"/>
          </a:bodyPr>
          <a:lstStyle/>
          <a:p>
            <a:pPr>
              <a:lnSpc>
                <a:spcPct val="80000"/>
              </a:lnSpc>
              <a:buClr>
                <a:schemeClr val="lt1"/>
              </a:buClr>
              <a:buSzPts val="2310"/>
            </a:pPr>
            <a:r>
              <a:rPr lang="es-CO" sz="2400" b="1">
                <a:solidFill>
                  <a:schemeClr val="lt1"/>
                </a:solidFill>
                <a:latin typeface="Tahoma"/>
                <a:ea typeface="Tahoma"/>
                <a:cs typeface="Tahoma"/>
                <a:sym typeface="Tahoma"/>
              </a:rPr>
              <a:t>Aplicando a LOAD BOSTON un algoritmo de regresión lineal</a:t>
            </a:r>
            <a:endParaRPr sz="1600"/>
          </a:p>
        </p:txBody>
      </p:sp>
      <p:sp>
        <p:nvSpPr>
          <p:cNvPr id="425" name="Google Shape;425;p36"/>
          <p:cNvSpPr txBox="1"/>
          <p:nvPr/>
        </p:nvSpPr>
        <p:spPr>
          <a:xfrm>
            <a:off x="0" y="1120650"/>
            <a:ext cx="12192000" cy="4616700"/>
          </a:xfrm>
          <a:prstGeom prst="rect">
            <a:avLst/>
          </a:prstGeom>
          <a:noFill/>
          <a:ln>
            <a:noFill/>
          </a:ln>
        </p:spPr>
        <p:txBody>
          <a:bodyPr spcFirstLastPara="1" wrap="square" lIns="91425" tIns="45700" rIns="91425" bIns="45700" anchor="t" anchorCtr="0">
            <a:spAutoFit/>
          </a:bodyPr>
          <a:lstStyle/>
          <a:p>
            <a:pPr>
              <a:buSzPts val="3200"/>
            </a:pPr>
            <a:r>
              <a:rPr lang="es-CO" sz="3200" dirty="0">
                <a:solidFill>
                  <a:srgbClr val="0070C0"/>
                </a:solidFill>
                <a:latin typeface="Calibri"/>
                <a:ea typeface="Calibri"/>
                <a:cs typeface="Calibri"/>
                <a:sym typeface="Calibri"/>
              </a:rPr>
              <a:t>Paso 3: </a:t>
            </a:r>
            <a:r>
              <a:rPr lang="es-CO" sz="1800" dirty="0">
                <a:solidFill>
                  <a:srgbClr val="0070C0"/>
                </a:solidFill>
                <a:latin typeface="Calibri"/>
                <a:ea typeface="Calibri"/>
                <a:cs typeface="Calibri"/>
                <a:sym typeface="Calibri"/>
              </a:rPr>
              <a:t>Conociendo que hay en el </a:t>
            </a:r>
            <a:r>
              <a:rPr lang="es-CO" sz="1800" dirty="0" err="1">
                <a:solidFill>
                  <a:srgbClr val="0070C0"/>
                </a:solidFill>
                <a:latin typeface="Calibri"/>
                <a:ea typeface="Calibri"/>
                <a:cs typeface="Calibri"/>
                <a:sym typeface="Calibri"/>
              </a:rPr>
              <a:t>dataset</a:t>
            </a:r>
            <a:endParaRPr sz="1800" dirty="0">
              <a:solidFill>
                <a:srgbClr val="0070C0"/>
              </a:solidFill>
              <a:latin typeface="Calibri"/>
              <a:ea typeface="Calibri"/>
              <a:cs typeface="Calibri"/>
              <a:sym typeface="Calibri"/>
            </a:endParaRPr>
          </a:p>
          <a:p>
            <a:pPr>
              <a:buSzPts val="1800"/>
            </a:pPr>
            <a:endParaRPr sz="1800" b="1" dirty="0">
              <a:solidFill>
                <a:schemeClr val="dk1"/>
              </a:solidFill>
              <a:latin typeface="Calibri"/>
              <a:ea typeface="Calibri"/>
              <a:cs typeface="Calibri"/>
              <a:sym typeface="Calibri"/>
            </a:endParaRPr>
          </a:p>
          <a:p>
            <a:pPr>
              <a:buSzPts val="1800"/>
            </a:pPr>
            <a:r>
              <a:rPr lang="es-CO" sz="1800" b="1" dirty="0" err="1">
                <a:solidFill>
                  <a:srgbClr val="00B050"/>
                </a:solidFill>
                <a:latin typeface="Calibri"/>
                <a:ea typeface="Calibri"/>
                <a:cs typeface="Calibri"/>
                <a:sym typeface="Calibri"/>
              </a:rPr>
              <a:t>print</a:t>
            </a:r>
            <a:r>
              <a:rPr lang="es-CO" sz="1800" dirty="0">
                <a:solidFill>
                  <a:srgbClr val="00B050"/>
                </a:solidFill>
                <a:latin typeface="Calibri"/>
                <a:ea typeface="Calibri"/>
                <a:cs typeface="Calibri"/>
                <a:sym typeface="Calibri"/>
              </a:rPr>
              <a:t>(</a:t>
            </a:r>
            <a:r>
              <a:rPr lang="es-CO" sz="1800" dirty="0" err="1">
                <a:solidFill>
                  <a:srgbClr val="00B050"/>
                </a:solidFill>
                <a:latin typeface="Calibri"/>
                <a:ea typeface="Calibri"/>
                <a:cs typeface="Calibri"/>
                <a:sym typeface="Calibri"/>
              </a:rPr>
              <a:t>boston.keys</a:t>
            </a:r>
            <a:r>
              <a:rPr lang="es-CO" sz="1800" dirty="0">
                <a:solidFill>
                  <a:srgbClr val="00B050"/>
                </a:solidFill>
                <a:latin typeface="Calibri"/>
                <a:ea typeface="Calibri"/>
                <a:cs typeface="Calibri"/>
                <a:sym typeface="Calibri"/>
              </a:rPr>
              <a:t>())          #información global del </a:t>
            </a:r>
            <a:r>
              <a:rPr lang="es-CO" sz="1800" dirty="0" err="1">
                <a:solidFill>
                  <a:srgbClr val="00B050"/>
                </a:solidFill>
                <a:latin typeface="Calibri"/>
                <a:ea typeface="Calibri"/>
                <a:cs typeface="Calibri"/>
                <a:sym typeface="Calibri"/>
              </a:rPr>
              <a:t>dataset</a:t>
            </a:r>
            <a:endParaRPr sz="1800" dirty="0">
              <a:solidFill>
                <a:srgbClr val="00B050"/>
              </a:solidFill>
              <a:latin typeface="Calibri"/>
              <a:ea typeface="Calibri"/>
              <a:cs typeface="Calibri"/>
              <a:sym typeface="Calibri"/>
            </a:endParaRPr>
          </a:p>
          <a:p>
            <a:pPr>
              <a:buSzPts val="1800"/>
            </a:pPr>
            <a:r>
              <a:rPr lang="es-CO" sz="1800" b="1" dirty="0" err="1">
                <a:solidFill>
                  <a:srgbClr val="00B050"/>
                </a:solidFill>
                <a:latin typeface="Calibri"/>
                <a:ea typeface="Calibri"/>
                <a:cs typeface="Calibri"/>
                <a:sym typeface="Calibri"/>
              </a:rPr>
              <a:t>print</a:t>
            </a:r>
            <a:r>
              <a:rPr lang="es-CO" sz="1800" dirty="0">
                <a:solidFill>
                  <a:srgbClr val="00B050"/>
                </a:solidFill>
                <a:latin typeface="Calibri"/>
                <a:ea typeface="Calibri"/>
                <a:cs typeface="Calibri"/>
                <a:sym typeface="Calibri"/>
              </a:rPr>
              <a:t>(</a:t>
            </a:r>
            <a:r>
              <a:rPr lang="es-CO" sz="1800" dirty="0" err="1">
                <a:solidFill>
                  <a:srgbClr val="00B050"/>
                </a:solidFill>
                <a:latin typeface="Calibri"/>
                <a:ea typeface="Calibri"/>
                <a:cs typeface="Calibri"/>
                <a:sym typeface="Calibri"/>
              </a:rPr>
              <a:t>boston.DESCR</a:t>
            </a:r>
            <a:r>
              <a:rPr lang="es-CO" sz="1800" dirty="0">
                <a:solidFill>
                  <a:srgbClr val="00B050"/>
                </a:solidFill>
                <a:latin typeface="Calibri"/>
                <a:ea typeface="Calibri"/>
                <a:cs typeface="Calibri"/>
                <a:sym typeface="Calibri"/>
              </a:rPr>
              <a:t>)         # las características del </a:t>
            </a:r>
            <a:r>
              <a:rPr lang="es-CO" sz="1800" dirty="0" err="1">
                <a:solidFill>
                  <a:srgbClr val="00B050"/>
                </a:solidFill>
                <a:latin typeface="Calibri"/>
                <a:ea typeface="Calibri"/>
                <a:cs typeface="Calibri"/>
                <a:sym typeface="Calibri"/>
              </a:rPr>
              <a:t>dataset</a:t>
            </a:r>
            <a:endParaRPr sz="1800" dirty="0">
              <a:solidFill>
                <a:srgbClr val="00B050"/>
              </a:solidFill>
              <a:latin typeface="Calibri"/>
              <a:ea typeface="Calibri"/>
              <a:cs typeface="Calibri"/>
              <a:sym typeface="Calibri"/>
            </a:endParaRPr>
          </a:p>
          <a:p>
            <a:pPr>
              <a:buSzPts val="1800"/>
            </a:pPr>
            <a:r>
              <a:rPr lang="es-CO" sz="1800" b="1" dirty="0" err="1">
                <a:solidFill>
                  <a:srgbClr val="00B050"/>
                </a:solidFill>
                <a:latin typeface="Calibri"/>
                <a:ea typeface="Calibri"/>
                <a:cs typeface="Calibri"/>
                <a:sym typeface="Calibri"/>
              </a:rPr>
              <a:t>print</a:t>
            </a:r>
            <a:r>
              <a:rPr lang="es-CO" sz="1800" dirty="0">
                <a:solidFill>
                  <a:srgbClr val="00B050"/>
                </a:solidFill>
                <a:latin typeface="Calibri"/>
                <a:ea typeface="Calibri"/>
                <a:cs typeface="Calibri"/>
                <a:sym typeface="Calibri"/>
              </a:rPr>
              <a:t>(</a:t>
            </a:r>
            <a:r>
              <a:rPr lang="es-CO" sz="1800" dirty="0" err="1">
                <a:solidFill>
                  <a:srgbClr val="00B050"/>
                </a:solidFill>
                <a:latin typeface="Calibri"/>
                <a:ea typeface="Calibri"/>
                <a:cs typeface="Calibri"/>
                <a:sym typeface="Calibri"/>
              </a:rPr>
              <a:t>boston.data.shape</a:t>
            </a:r>
            <a:r>
              <a:rPr lang="es-CO" sz="1800" dirty="0">
                <a:solidFill>
                  <a:srgbClr val="00B050"/>
                </a:solidFill>
                <a:latin typeface="Calibri"/>
                <a:ea typeface="Calibri"/>
                <a:cs typeface="Calibri"/>
                <a:sym typeface="Calibri"/>
              </a:rPr>
              <a:t>) # la cantidad de datos que hay en los </a:t>
            </a:r>
            <a:r>
              <a:rPr lang="es-CO" sz="1800" dirty="0" err="1">
                <a:solidFill>
                  <a:srgbClr val="00B050"/>
                </a:solidFill>
                <a:latin typeface="Calibri"/>
                <a:ea typeface="Calibri"/>
                <a:cs typeface="Calibri"/>
                <a:sym typeface="Calibri"/>
              </a:rPr>
              <a:t>dataset</a:t>
            </a:r>
            <a:r>
              <a:rPr lang="es-CO" sz="1800" dirty="0">
                <a:solidFill>
                  <a:srgbClr val="00B050"/>
                </a:solidFill>
                <a:latin typeface="Calibri"/>
                <a:ea typeface="Calibri"/>
                <a:cs typeface="Calibri"/>
                <a:sym typeface="Calibri"/>
              </a:rPr>
              <a:t> (506 x 13)</a:t>
            </a:r>
            <a:endParaRPr sz="1800" dirty="0">
              <a:solidFill>
                <a:srgbClr val="00B050"/>
              </a:solidFill>
              <a:latin typeface="Calibri"/>
              <a:ea typeface="Calibri"/>
              <a:cs typeface="Calibri"/>
              <a:sym typeface="Calibri"/>
            </a:endParaRPr>
          </a:p>
          <a:p>
            <a:pPr>
              <a:buSzPts val="1800"/>
            </a:pPr>
            <a:r>
              <a:rPr lang="es-CO" sz="1800" b="1" dirty="0" err="1">
                <a:solidFill>
                  <a:srgbClr val="00B050"/>
                </a:solidFill>
                <a:latin typeface="Calibri"/>
                <a:ea typeface="Calibri"/>
                <a:cs typeface="Calibri"/>
                <a:sym typeface="Calibri"/>
              </a:rPr>
              <a:t>print</a:t>
            </a:r>
            <a:r>
              <a:rPr lang="es-CO" sz="1800" dirty="0">
                <a:solidFill>
                  <a:srgbClr val="00B050"/>
                </a:solidFill>
                <a:latin typeface="Calibri"/>
                <a:ea typeface="Calibri"/>
                <a:cs typeface="Calibri"/>
                <a:sym typeface="Calibri"/>
              </a:rPr>
              <a:t>(</a:t>
            </a:r>
            <a:r>
              <a:rPr lang="es-CO" sz="1800" dirty="0" err="1">
                <a:solidFill>
                  <a:srgbClr val="00B050"/>
                </a:solidFill>
                <a:latin typeface="Calibri"/>
                <a:ea typeface="Calibri"/>
                <a:cs typeface="Calibri"/>
                <a:sym typeface="Calibri"/>
              </a:rPr>
              <a:t>boston.feature_names</a:t>
            </a:r>
            <a:r>
              <a:rPr lang="es-CO" sz="1800" dirty="0">
                <a:solidFill>
                  <a:srgbClr val="00B050"/>
                </a:solidFill>
                <a:latin typeface="Calibri"/>
                <a:ea typeface="Calibri"/>
                <a:cs typeface="Calibri"/>
                <a:sym typeface="Calibri"/>
              </a:rPr>
              <a:t>)  # información de las columnas</a:t>
            </a:r>
            <a:endParaRPr dirty="0">
              <a:solidFill>
                <a:srgbClr val="00B050"/>
              </a:solidFill>
            </a:endParaRPr>
          </a:p>
          <a:p>
            <a:pPr>
              <a:buSzPts val="1800"/>
            </a:pPr>
            <a:endParaRPr sz="1800" dirty="0">
              <a:solidFill>
                <a:schemeClr val="dk1"/>
              </a:solidFill>
              <a:latin typeface="Calibri"/>
              <a:ea typeface="Calibri"/>
              <a:cs typeface="Calibri"/>
              <a:sym typeface="Calibri"/>
            </a:endParaRPr>
          </a:p>
          <a:p>
            <a:pPr>
              <a:buSzPts val="3200"/>
            </a:pPr>
            <a:r>
              <a:rPr lang="es-CO" sz="3200" dirty="0">
                <a:solidFill>
                  <a:srgbClr val="0070C0"/>
                </a:solidFill>
                <a:latin typeface="Calibri"/>
                <a:ea typeface="Calibri"/>
                <a:cs typeface="Calibri"/>
                <a:sym typeface="Calibri"/>
              </a:rPr>
              <a:t>Paso 4: </a:t>
            </a:r>
            <a:r>
              <a:rPr lang="es-CO" sz="1800" dirty="0">
                <a:solidFill>
                  <a:srgbClr val="0070C0"/>
                </a:solidFill>
                <a:latin typeface="Calibri"/>
                <a:ea typeface="Calibri"/>
                <a:cs typeface="Calibri"/>
                <a:sym typeface="Calibri"/>
              </a:rPr>
              <a:t># solamente vamos a tomar la columna correspondiente al número de habitaciones con las que cuenta la casa, esta sería la que lleva por nombre “</a:t>
            </a:r>
            <a:r>
              <a:rPr lang="es-CO" sz="1800" dirty="0" err="1">
                <a:solidFill>
                  <a:srgbClr val="0070C0"/>
                </a:solidFill>
                <a:latin typeface="Calibri"/>
                <a:ea typeface="Calibri"/>
                <a:cs typeface="Calibri"/>
                <a:sym typeface="Calibri"/>
              </a:rPr>
              <a:t>RM</a:t>
            </a:r>
            <a:r>
              <a:rPr lang="es-CO" sz="1800" dirty="0">
                <a:solidFill>
                  <a:srgbClr val="0070C0"/>
                </a:solidFill>
                <a:latin typeface="Calibri"/>
                <a:ea typeface="Calibri"/>
                <a:cs typeface="Calibri"/>
                <a:sym typeface="Calibri"/>
              </a:rPr>
              <a:t>”.</a:t>
            </a:r>
            <a:endParaRPr sz="1800" dirty="0">
              <a:solidFill>
                <a:srgbClr val="0070C0"/>
              </a:solidFill>
              <a:latin typeface="Calibri"/>
              <a:ea typeface="Calibri"/>
              <a:cs typeface="Calibri"/>
              <a:sym typeface="Calibri"/>
            </a:endParaRPr>
          </a:p>
          <a:p>
            <a:pPr>
              <a:buSzPts val="1800"/>
            </a:pPr>
            <a:endParaRPr sz="1800" dirty="0">
              <a:solidFill>
                <a:schemeClr val="dk1"/>
              </a:solidFill>
              <a:latin typeface="Calibri"/>
              <a:ea typeface="Calibri"/>
              <a:cs typeface="Calibri"/>
              <a:sym typeface="Calibri"/>
            </a:endParaRPr>
          </a:p>
          <a:p>
            <a:pPr>
              <a:buSzPts val="1800"/>
            </a:pPr>
            <a:r>
              <a:rPr lang="es-CO" sz="1800" dirty="0">
                <a:solidFill>
                  <a:srgbClr val="00B050"/>
                </a:solidFill>
                <a:latin typeface="Calibri"/>
                <a:ea typeface="Calibri"/>
                <a:cs typeface="Calibri"/>
                <a:sym typeface="Calibri"/>
              </a:rPr>
              <a:t>X = </a:t>
            </a:r>
            <a:r>
              <a:rPr lang="es-CO" sz="1800" dirty="0" err="1">
                <a:solidFill>
                  <a:srgbClr val="00B050"/>
                </a:solidFill>
                <a:latin typeface="Calibri"/>
                <a:ea typeface="Calibri"/>
                <a:cs typeface="Calibri"/>
                <a:sym typeface="Calibri"/>
              </a:rPr>
              <a:t>boston.data</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np.newaxis</a:t>
            </a:r>
            <a:r>
              <a:rPr lang="es-CO" sz="1800" dirty="0">
                <a:solidFill>
                  <a:srgbClr val="00B050"/>
                </a:solidFill>
                <a:latin typeface="Calibri"/>
                <a:ea typeface="Calibri"/>
                <a:cs typeface="Calibri"/>
                <a:sym typeface="Calibri"/>
              </a:rPr>
              <a:t>, 5] #Seleccionamos solamente la columna 5 del </a:t>
            </a:r>
            <a:r>
              <a:rPr lang="es-CO" sz="1800" dirty="0" err="1">
                <a:solidFill>
                  <a:srgbClr val="00B050"/>
                </a:solidFill>
                <a:latin typeface="Calibri"/>
                <a:ea typeface="Calibri"/>
                <a:cs typeface="Calibri"/>
                <a:sym typeface="Calibri"/>
              </a:rPr>
              <a:t>dataset</a:t>
            </a:r>
            <a:endParaRPr sz="1800" dirty="0">
              <a:solidFill>
                <a:srgbClr val="00B050"/>
              </a:solidFill>
              <a:latin typeface="Calibri"/>
              <a:ea typeface="Calibri"/>
              <a:cs typeface="Calibri"/>
              <a:sym typeface="Calibri"/>
            </a:endParaRPr>
          </a:p>
          <a:p>
            <a:pPr>
              <a:buSzPts val="1800"/>
            </a:pPr>
            <a:endParaRPr sz="1800" dirty="0">
              <a:solidFill>
                <a:schemeClr val="dk1"/>
              </a:solidFill>
              <a:latin typeface="Calibri"/>
              <a:ea typeface="Calibri"/>
              <a:cs typeface="Calibri"/>
              <a:sym typeface="Calibri"/>
            </a:endParaRPr>
          </a:p>
          <a:p>
            <a:pPr>
              <a:buSzPts val="1800"/>
            </a:pPr>
            <a:endParaRPr sz="1800" dirty="0">
              <a:solidFill>
                <a:schemeClr val="dk1"/>
              </a:solidFill>
              <a:latin typeface="Calibri"/>
              <a:ea typeface="Calibri"/>
              <a:cs typeface="Calibri"/>
              <a:sym typeface="Calibri"/>
            </a:endParaRPr>
          </a:p>
          <a:p>
            <a:pPr>
              <a:buSzPts val="3200"/>
            </a:pPr>
            <a:endParaRPr sz="3200"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4"/>
          <p:cNvSpPr txBox="1"/>
          <p:nvPr/>
        </p:nvSpPr>
        <p:spPr>
          <a:xfrm>
            <a:off x="126749" y="1338879"/>
            <a:ext cx="12065251" cy="4031833"/>
          </a:xfrm>
          <a:prstGeom prst="rect">
            <a:avLst/>
          </a:prstGeom>
          <a:noFill/>
          <a:ln>
            <a:noFill/>
          </a:ln>
        </p:spPr>
        <p:txBody>
          <a:bodyPr spcFirstLastPara="1" wrap="square" lIns="91425" tIns="45700" rIns="91425" bIns="45700" anchor="t" anchorCtr="0">
            <a:spAutoFit/>
          </a:bodyPr>
          <a:lstStyle/>
          <a:p>
            <a:pPr>
              <a:buSzPts val="2400"/>
            </a:pPr>
            <a:r>
              <a:rPr lang="es-CO" sz="3200" b="1" dirty="0">
                <a:solidFill>
                  <a:schemeClr val="dk1"/>
                </a:solidFill>
                <a:latin typeface="Arial" panose="020B0604020202020204" pitchFamily="34" charset="0"/>
                <a:ea typeface="Calibri"/>
                <a:cs typeface="Arial" panose="020B0604020202020204" pitchFamily="34" charset="0"/>
                <a:sym typeface="Calibri"/>
              </a:rPr>
              <a:t>P1Tx_caricatura (Taller fuera de clase): </a:t>
            </a:r>
            <a:endParaRPr sz="3200" dirty="0">
              <a:latin typeface="Arial" panose="020B0604020202020204" pitchFamily="34" charset="0"/>
              <a:ea typeface="Calibri"/>
              <a:cs typeface="Arial" panose="020B0604020202020204" pitchFamily="34" charset="0"/>
              <a:sym typeface="Calibri"/>
            </a:endParaRPr>
          </a:p>
          <a:p>
            <a:pPr>
              <a:buSzPts val="1800"/>
            </a:pPr>
            <a:endParaRPr sz="3200" b="1" dirty="0">
              <a:solidFill>
                <a:schemeClr val="dk1"/>
              </a:solidFill>
              <a:latin typeface="Arial" panose="020B0604020202020204" pitchFamily="34" charset="0"/>
              <a:ea typeface="Calibri"/>
              <a:cs typeface="Arial" panose="020B0604020202020204" pitchFamily="34" charset="0"/>
              <a:sym typeface="Calibri"/>
            </a:endParaRPr>
          </a:p>
          <a:p>
            <a:pPr>
              <a:buSzPts val="1800"/>
            </a:pPr>
            <a:r>
              <a:rPr lang="es-CO" sz="3200" dirty="0">
                <a:solidFill>
                  <a:schemeClr val="dk1"/>
                </a:solidFill>
                <a:latin typeface="Arial" panose="020B0604020202020204" pitchFamily="34" charset="0"/>
                <a:ea typeface="Calibri"/>
                <a:cs typeface="Arial" panose="020B0604020202020204" pitchFamily="34" charset="0"/>
                <a:sym typeface="Calibri"/>
              </a:rPr>
              <a:t>Leer los capítulos 1, 2, 3 y 8 del documento “</a:t>
            </a:r>
            <a:r>
              <a:rPr lang="es-CO" sz="3200" b="1" dirty="0">
                <a:solidFill>
                  <a:schemeClr val="dk1"/>
                </a:solidFill>
                <a:latin typeface="Arial" panose="020B0604020202020204" pitchFamily="34" charset="0"/>
                <a:ea typeface="Calibri"/>
                <a:cs typeface="Arial" panose="020B0604020202020204" pitchFamily="34" charset="0"/>
                <a:sym typeface="Calibri"/>
              </a:rPr>
              <a:t>Como crear una mente</a:t>
            </a:r>
            <a:r>
              <a:rPr lang="es-CO" sz="3200" dirty="0">
                <a:solidFill>
                  <a:schemeClr val="dk1"/>
                </a:solidFill>
                <a:latin typeface="Arial" panose="020B0604020202020204" pitchFamily="34" charset="0"/>
                <a:ea typeface="Calibri"/>
                <a:cs typeface="Arial" panose="020B0604020202020204" pitchFamily="34" charset="0"/>
                <a:sym typeface="Calibri"/>
              </a:rPr>
              <a:t>” de Ray </a:t>
            </a:r>
            <a:r>
              <a:rPr lang="es-CO" sz="3200" dirty="0" err="1">
                <a:solidFill>
                  <a:schemeClr val="dk1"/>
                </a:solidFill>
                <a:latin typeface="Arial" panose="020B0604020202020204" pitchFamily="34" charset="0"/>
                <a:ea typeface="Calibri"/>
                <a:cs typeface="Arial" panose="020B0604020202020204" pitchFamily="34" charset="0"/>
                <a:sym typeface="Calibri"/>
              </a:rPr>
              <a:t>Kurzweil</a:t>
            </a:r>
            <a:r>
              <a:rPr lang="es-CO" sz="3200" dirty="0">
                <a:solidFill>
                  <a:schemeClr val="dk1"/>
                </a:solidFill>
                <a:latin typeface="Arial" panose="020B0604020202020204" pitchFamily="34" charset="0"/>
                <a:ea typeface="Calibri"/>
                <a:cs typeface="Arial" panose="020B0604020202020204" pitchFamily="34" charset="0"/>
                <a:sym typeface="Calibri"/>
              </a:rPr>
              <a:t>, y dibujar una caricatura, donde puedan sintetizar lo leído.</a:t>
            </a:r>
            <a:endParaRPr sz="1800" dirty="0">
              <a:latin typeface="Arial" panose="020B0604020202020204" pitchFamily="34" charset="0"/>
              <a:cs typeface="Arial" panose="020B0604020202020204" pitchFamily="34" charset="0"/>
            </a:endParaRPr>
          </a:p>
          <a:p>
            <a:pPr>
              <a:buSzPts val="1800"/>
            </a:pPr>
            <a:endParaRPr sz="3200" i="1" dirty="0">
              <a:solidFill>
                <a:schemeClr val="dk1"/>
              </a:solidFill>
              <a:latin typeface="Arial" panose="020B0604020202020204" pitchFamily="34" charset="0"/>
              <a:ea typeface="Calibri"/>
              <a:cs typeface="Arial" panose="020B0604020202020204" pitchFamily="34" charset="0"/>
              <a:sym typeface="Calibri"/>
            </a:endParaRPr>
          </a:p>
          <a:p>
            <a:pPr>
              <a:buSzPts val="1800"/>
            </a:pPr>
            <a:r>
              <a:rPr lang="es-CO" sz="3200" dirty="0">
                <a:solidFill>
                  <a:schemeClr val="dk1"/>
                </a:solidFill>
                <a:latin typeface="Arial" panose="020B0604020202020204" pitchFamily="34" charset="0"/>
                <a:ea typeface="Calibri"/>
                <a:cs typeface="Arial" panose="020B0604020202020204" pitchFamily="34" charset="0"/>
                <a:sym typeface="Calibri"/>
              </a:rPr>
              <a:t>El libro se encuentra en el campus virtual en la semana 1 sección “base documental”</a:t>
            </a:r>
            <a:endParaRPr sz="3200" dirty="0">
              <a:latin typeface="Arial" panose="020B0604020202020204" pitchFamily="34" charset="0"/>
              <a:ea typeface="Calibri"/>
              <a:cs typeface="Arial" panose="020B0604020202020204" pitchFamily="34" charset="0"/>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7"/>
          <p:cNvSpPr txBox="1"/>
          <p:nvPr/>
        </p:nvSpPr>
        <p:spPr>
          <a:xfrm>
            <a:off x="0" y="83432"/>
            <a:ext cx="9144000" cy="468829"/>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Tahoma"/>
                <a:ea typeface="Tahoma"/>
                <a:cs typeface="Tahoma"/>
                <a:sym typeface="Tahoma"/>
              </a:rPr>
              <a:t>Aplicando a LOAD BOSTON un algoritmo de regresión lineal</a:t>
            </a:r>
            <a:endParaRPr/>
          </a:p>
        </p:txBody>
      </p:sp>
      <p:sp>
        <p:nvSpPr>
          <p:cNvPr id="431" name="Google Shape;431;p37"/>
          <p:cNvSpPr txBox="1"/>
          <p:nvPr/>
        </p:nvSpPr>
        <p:spPr>
          <a:xfrm>
            <a:off x="0" y="1136018"/>
            <a:ext cx="12192000" cy="4524275"/>
          </a:xfrm>
          <a:prstGeom prst="rect">
            <a:avLst/>
          </a:prstGeom>
          <a:noFill/>
          <a:ln>
            <a:noFill/>
          </a:ln>
        </p:spPr>
        <p:txBody>
          <a:bodyPr spcFirstLastPara="1" wrap="square" lIns="91425" tIns="45700" rIns="91425" bIns="45700" anchor="t" anchorCtr="0">
            <a:spAutoFit/>
          </a:bodyPr>
          <a:lstStyle/>
          <a:p>
            <a:pPr>
              <a:buSzPts val="1800"/>
            </a:pPr>
            <a:r>
              <a:rPr lang="es-CO" sz="1800" b="1" dirty="0" err="1">
                <a:solidFill>
                  <a:srgbClr val="00B050"/>
                </a:solidFill>
                <a:latin typeface="Calibri"/>
                <a:ea typeface="Calibri"/>
                <a:cs typeface="Calibri"/>
                <a:sym typeface="Calibri"/>
              </a:rPr>
              <a:t>print</a:t>
            </a:r>
            <a:r>
              <a:rPr lang="es-CO" sz="1800" dirty="0">
                <a:solidFill>
                  <a:srgbClr val="00B050"/>
                </a:solidFill>
                <a:latin typeface="Calibri"/>
                <a:ea typeface="Calibri"/>
                <a:cs typeface="Calibri"/>
                <a:sym typeface="Calibri"/>
              </a:rPr>
              <a:t>(</a:t>
            </a:r>
            <a:r>
              <a:rPr lang="es-CO" sz="1800" dirty="0" err="1">
                <a:solidFill>
                  <a:srgbClr val="00B050"/>
                </a:solidFill>
                <a:latin typeface="Calibri"/>
                <a:ea typeface="Calibri"/>
                <a:cs typeface="Calibri"/>
                <a:sym typeface="Calibri"/>
              </a:rPr>
              <a:t>boston.DESCR</a:t>
            </a:r>
            <a:r>
              <a:rPr lang="es-CO" sz="1800" dirty="0">
                <a:solidFill>
                  <a:srgbClr val="00B050"/>
                </a:solidFill>
                <a:latin typeface="Calibri"/>
                <a:ea typeface="Calibri"/>
                <a:cs typeface="Calibri"/>
                <a:sym typeface="Calibri"/>
              </a:rPr>
              <a:t>)         # las características del </a:t>
            </a:r>
            <a:r>
              <a:rPr lang="es-CO" sz="1800" dirty="0" err="1">
                <a:solidFill>
                  <a:srgbClr val="00B050"/>
                </a:solidFill>
                <a:latin typeface="Calibri"/>
                <a:ea typeface="Calibri"/>
                <a:cs typeface="Calibri"/>
                <a:sym typeface="Calibri"/>
              </a:rPr>
              <a:t>dataset</a:t>
            </a:r>
            <a:endParaRPr sz="1800" dirty="0">
              <a:solidFill>
                <a:srgbClr val="00B050"/>
              </a:solidFill>
              <a:latin typeface="Calibri"/>
              <a:ea typeface="Calibri"/>
              <a:cs typeface="Calibri"/>
              <a:sym typeface="Calibri"/>
            </a:endParaRPr>
          </a:p>
          <a:p>
            <a:pPr>
              <a:buSzPts val="1800"/>
            </a:pPr>
            <a:endParaRPr sz="1800" dirty="0">
              <a:solidFill>
                <a:schemeClr val="dk1"/>
              </a:solidFill>
              <a:latin typeface="Calibri"/>
              <a:ea typeface="Calibri"/>
              <a:cs typeface="Calibri"/>
              <a:sym typeface="Calibri"/>
            </a:endParaRPr>
          </a:p>
          <a:p>
            <a:pPr>
              <a:buSzPts val="1800"/>
            </a:pPr>
            <a:r>
              <a:rPr lang="es-CO" sz="1800" b="1" dirty="0" err="1">
                <a:solidFill>
                  <a:schemeClr val="dk1"/>
                </a:solidFill>
                <a:latin typeface="Calibri"/>
                <a:ea typeface="Calibri"/>
                <a:cs typeface="Calibri"/>
                <a:sym typeface="Calibri"/>
              </a:rPr>
              <a:t>CRIM</a:t>
            </a:r>
            <a:r>
              <a:rPr lang="es-CO" sz="1800" dirty="0">
                <a:solidFill>
                  <a:schemeClr val="dk1"/>
                </a:solidFill>
                <a:latin typeface="Calibri"/>
                <a:ea typeface="Calibri"/>
                <a:cs typeface="Calibri"/>
                <a:sym typeface="Calibri"/>
              </a:rPr>
              <a:t> : tasa de delincuencia per cápita por ciudad </a:t>
            </a:r>
            <a:br>
              <a:rPr lang="es-CO" sz="1800" dirty="0">
                <a:solidFill>
                  <a:schemeClr val="dk1"/>
                </a:solidFill>
                <a:latin typeface="Calibri"/>
                <a:ea typeface="Calibri"/>
                <a:cs typeface="Calibri"/>
                <a:sym typeface="Calibri"/>
              </a:rPr>
            </a:br>
            <a:r>
              <a:rPr lang="es-CO" sz="1800" b="1" dirty="0">
                <a:solidFill>
                  <a:schemeClr val="dk1"/>
                </a:solidFill>
                <a:latin typeface="Calibri"/>
                <a:ea typeface="Calibri"/>
                <a:cs typeface="Calibri"/>
                <a:sym typeface="Calibri"/>
              </a:rPr>
              <a:t>ZN</a:t>
            </a:r>
            <a:r>
              <a:rPr lang="es-CO" sz="1800" dirty="0">
                <a:solidFill>
                  <a:schemeClr val="dk1"/>
                </a:solidFill>
                <a:latin typeface="Calibri"/>
                <a:ea typeface="Calibri"/>
                <a:cs typeface="Calibri"/>
                <a:sym typeface="Calibri"/>
              </a:rPr>
              <a:t> : proporción de terrenos residenciales divididos en zonas de más de 25,000 pies cuadrados </a:t>
            </a:r>
            <a:br>
              <a:rPr lang="es-CO" sz="1800" dirty="0">
                <a:solidFill>
                  <a:schemeClr val="dk1"/>
                </a:solidFill>
                <a:latin typeface="Calibri"/>
                <a:ea typeface="Calibri"/>
                <a:cs typeface="Calibri"/>
                <a:sym typeface="Calibri"/>
              </a:rPr>
            </a:br>
            <a:r>
              <a:rPr lang="es-CO" sz="1800" b="1" dirty="0" err="1">
                <a:solidFill>
                  <a:schemeClr val="dk1"/>
                </a:solidFill>
                <a:latin typeface="Calibri"/>
                <a:ea typeface="Calibri"/>
                <a:cs typeface="Calibri"/>
                <a:sym typeface="Calibri"/>
              </a:rPr>
              <a:t>INDUS</a:t>
            </a:r>
            <a:r>
              <a:rPr lang="es-CO" sz="1800" dirty="0">
                <a:solidFill>
                  <a:schemeClr val="dk1"/>
                </a:solidFill>
                <a:latin typeface="Calibri"/>
                <a:ea typeface="Calibri"/>
                <a:cs typeface="Calibri"/>
                <a:sym typeface="Calibri"/>
              </a:rPr>
              <a:t> : proporción de acres de negocios no minoristas por ciudad </a:t>
            </a:r>
            <a:br>
              <a:rPr lang="es-CO" sz="1800" dirty="0">
                <a:solidFill>
                  <a:schemeClr val="dk1"/>
                </a:solidFill>
                <a:latin typeface="Calibri"/>
                <a:ea typeface="Calibri"/>
                <a:cs typeface="Calibri"/>
                <a:sym typeface="Calibri"/>
              </a:rPr>
            </a:br>
            <a:r>
              <a:rPr lang="es-CO" sz="1800" b="1" dirty="0">
                <a:solidFill>
                  <a:schemeClr val="dk1"/>
                </a:solidFill>
                <a:latin typeface="Calibri"/>
                <a:ea typeface="Calibri"/>
                <a:cs typeface="Calibri"/>
                <a:sym typeface="Calibri"/>
              </a:rPr>
              <a:t>CHAS</a:t>
            </a:r>
            <a:r>
              <a:rPr lang="es-CO" sz="1800" dirty="0">
                <a:solidFill>
                  <a:schemeClr val="dk1"/>
                </a:solidFill>
                <a:latin typeface="Calibri"/>
                <a:ea typeface="Calibri"/>
                <a:cs typeface="Calibri"/>
                <a:sym typeface="Calibri"/>
              </a:rPr>
              <a:t> : variable ficticia Charles </a:t>
            </a:r>
            <a:r>
              <a:rPr lang="es-CO" sz="1800" dirty="0" err="1">
                <a:solidFill>
                  <a:schemeClr val="dk1"/>
                </a:solidFill>
                <a:latin typeface="Calibri"/>
                <a:ea typeface="Calibri"/>
                <a:cs typeface="Calibri"/>
                <a:sym typeface="Calibri"/>
              </a:rPr>
              <a:t>River</a:t>
            </a:r>
            <a:r>
              <a:rPr lang="es-CO" sz="1800" dirty="0">
                <a:solidFill>
                  <a:schemeClr val="dk1"/>
                </a:solidFill>
                <a:latin typeface="Calibri"/>
                <a:ea typeface="Calibri"/>
                <a:cs typeface="Calibri"/>
                <a:sym typeface="Calibri"/>
              </a:rPr>
              <a:t> (= 1 si el tramo limita con el río; 0 en caso contrario) </a:t>
            </a:r>
            <a:br>
              <a:rPr lang="es-CO" sz="1800" dirty="0">
                <a:solidFill>
                  <a:schemeClr val="dk1"/>
                </a:solidFill>
                <a:latin typeface="Calibri"/>
                <a:ea typeface="Calibri"/>
                <a:cs typeface="Calibri"/>
                <a:sym typeface="Calibri"/>
              </a:rPr>
            </a:br>
            <a:r>
              <a:rPr lang="es-CO" sz="1800" b="1" dirty="0" err="1">
                <a:solidFill>
                  <a:schemeClr val="dk1"/>
                </a:solidFill>
                <a:latin typeface="Calibri"/>
                <a:ea typeface="Calibri"/>
                <a:cs typeface="Calibri"/>
                <a:sym typeface="Calibri"/>
              </a:rPr>
              <a:t>NOX</a:t>
            </a:r>
            <a:r>
              <a:rPr lang="es-CO" sz="1800" dirty="0">
                <a:solidFill>
                  <a:schemeClr val="dk1"/>
                </a:solidFill>
                <a:latin typeface="Calibri"/>
                <a:ea typeface="Calibri"/>
                <a:cs typeface="Calibri"/>
                <a:sym typeface="Calibri"/>
              </a:rPr>
              <a:t> : concentración de óxido nítrico (partes por 10 millones) </a:t>
            </a:r>
            <a:br>
              <a:rPr lang="es-CO" sz="1800" dirty="0">
                <a:solidFill>
                  <a:schemeClr val="dk1"/>
                </a:solidFill>
                <a:latin typeface="Calibri"/>
                <a:ea typeface="Calibri"/>
                <a:cs typeface="Calibri"/>
                <a:sym typeface="Calibri"/>
              </a:rPr>
            </a:br>
            <a:r>
              <a:rPr lang="es-CO" sz="1800" b="1" dirty="0" err="1">
                <a:solidFill>
                  <a:schemeClr val="dk1"/>
                </a:solidFill>
                <a:latin typeface="Calibri"/>
                <a:ea typeface="Calibri"/>
                <a:cs typeface="Calibri"/>
                <a:sym typeface="Calibri"/>
              </a:rPr>
              <a:t>RM</a:t>
            </a:r>
            <a:r>
              <a:rPr lang="es-CO" sz="1800" dirty="0">
                <a:solidFill>
                  <a:schemeClr val="dk1"/>
                </a:solidFill>
                <a:latin typeface="Calibri"/>
                <a:ea typeface="Calibri"/>
                <a:cs typeface="Calibri"/>
                <a:sym typeface="Calibri"/>
              </a:rPr>
              <a:t> : número promedio de habitaciones por vivienda </a:t>
            </a:r>
            <a:br>
              <a:rPr lang="es-CO" sz="1800" dirty="0">
                <a:solidFill>
                  <a:schemeClr val="dk1"/>
                </a:solidFill>
                <a:latin typeface="Calibri"/>
                <a:ea typeface="Calibri"/>
                <a:cs typeface="Calibri"/>
                <a:sym typeface="Calibri"/>
              </a:rPr>
            </a:br>
            <a:r>
              <a:rPr lang="es-CO" sz="1800" b="1" dirty="0">
                <a:solidFill>
                  <a:schemeClr val="dk1"/>
                </a:solidFill>
                <a:latin typeface="Calibri"/>
                <a:ea typeface="Calibri"/>
                <a:cs typeface="Calibri"/>
                <a:sym typeface="Calibri"/>
              </a:rPr>
              <a:t>AGE</a:t>
            </a:r>
            <a:r>
              <a:rPr lang="es-CO" sz="1800" dirty="0">
                <a:solidFill>
                  <a:schemeClr val="dk1"/>
                </a:solidFill>
                <a:latin typeface="Calibri"/>
                <a:ea typeface="Calibri"/>
                <a:cs typeface="Calibri"/>
                <a:sym typeface="Calibri"/>
              </a:rPr>
              <a:t> : proporción de unidades ocupadas por el propietario construidas antes de 1940 </a:t>
            </a:r>
            <a:br>
              <a:rPr lang="es-CO" sz="1800" dirty="0">
                <a:solidFill>
                  <a:schemeClr val="dk1"/>
                </a:solidFill>
                <a:latin typeface="Calibri"/>
                <a:ea typeface="Calibri"/>
                <a:cs typeface="Calibri"/>
                <a:sym typeface="Calibri"/>
              </a:rPr>
            </a:br>
            <a:r>
              <a:rPr lang="es-CO" sz="1800" b="1" dirty="0" err="1">
                <a:solidFill>
                  <a:schemeClr val="dk1"/>
                </a:solidFill>
                <a:latin typeface="Calibri"/>
                <a:ea typeface="Calibri"/>
                <a:cs typeface="Calibri"/>
                <a:sym typeface="Calibri"/>
              </a:rPr>
              <a:t>DIS</a:t>
            </a:r>
            <a:r>
              <a:rPr lang="es-CO" sz="1800" dirty="0">
                <a:solidFill>
                  <a:schemeClr val="dk1"/>
                </a:solidFill>
                <a:latin typeface="Calibri"/>
                <a:ea typeface="Calibri"/>
                <a:cs typeface="Calibri"/>
                <a:sym typeface="Calibri"/>
              </a:rPr>
              <a:t> : distancias ponderadas a cinco centros de empleo de Boston </a:t>
            </a:r>
            <a:br>
              <a:rPr lang="es-CO" sz="1800" dirty="0">
                <a:solidFill>
                  <a:schemeClr val="dk1"/>
                </a:solidFill>
                <a:latin typeface="Calibri"/>
                <a:ea typeface="Calibri"/>
                <a:cs typeface="Calibri"/>
                <a:sym typeface="Calibri"/>
              </a:rPr>
            </a:br>
            <a:r>
              <a:rPr lang="es-CO" sz="1800" b="1" dirty="0">
                <a:solidFill>
                  <a:schemeClr val="dk1"/>
                </a:solidFill>
                <a:latin typeface="Calibri"/>
                <a:ea typeface="Calibri"/>
                <a:cs typeface="Calibri"/>
                <a:sym typeface="Calibri"/>
              </a:rPr>
              <a:t>RAD</a:t>
            </a:r>
            <a:r>
              <a:rPr lang="es-CO" sz="1800" dirty="0">
                <a:solidFill>
                  <a:schemeClr val="dk1"/>
                </a:solidFill>
                <a:latin typeface="Calibri"/>
                <a:ea typeface="Calibri"/>
                <a:cs typeface="Calibri"/>
                <a:sym typeface="Calibri"/>
              </a:rPr>
              <a:t> : índice de accesibilidad a las autopistas radiales </a:t>
            </a:r>
            <a:br>
              <a:rPr lang="es-CO" sz="1800" dirty="0">
                <a:solidFill>
                  <a:schemeClr val="dk1"/>
                </a:solidFill>
                <a:latin typeface="Calibri"/>
                <a:ea typeface="Calibri"/>
                <a:cs typeface="Calibri"/>
                <a:sym typeface="Calibri"/>
              </a:rPr>
            </a:br>
            <a:r>
              <a:rPr lang="es-CO" sz="1800" b="1" dirty="0" err="1">
                <a:solidFill>
                  <a:schemeClr val="dk1"/>
                </a:solidFill>
                <a:latin typeface="Calibri"/>
                <a:ea typeface="Calibri"/>
                <a:cs typeface="Calibri"/>
                <a:sym typeface="Calibri"/>
              </a:rPr>
              <a:t>TAX</a:t>
            </a:r>
            <a:r>
              <a:rPr lang="es-CO" sz="1800" dirty="0">
                <a:solidFill>
                  <a:schemeClr val="dk1"/>
                </a:solidFill>
                <a:latin typeface="Calibri"/>
                <a:ea typeface="Calibri"/>
                <a:cs typeface="Calibri"/>
                <a:sym typeface="Calibri"/>
              </a:rPr>
              <a:t> : Tasa impositiva del valor total de la propiedad por $ 10,000 </a:t>
            </a:r>
            <a:br>
              <a:rPr lang="es-CO" sz="1800" dirty="0">
                <a:solidFill>
                  <a:schemeClr val="dk1"/>
                </a:solidFill>
                <a:latin typeface="Calibri"/>
                <a:ea typeface="Calibri"/>
                <a:cs typeface="Calibri"/>
                <a:sym typeface="Calibri"/>
              </a:rPr>
            </a:br>
            <a:r>
              <a:rPr lang="es-CO" sz="1800" b="1" dirty="0" err="1">
                <a:solidFill>
                  <a:schemeClr val="dk1"/>
                </a:solidFill>
                <a:latin typeface="Calibri"/>
                <a:ea typeface="Calibri"/>
                <a:cs typeface="Calibri"/>
                <a:sym typeface="Calibri"/>
              </a:rPr>
              <a:t>PTRATIO</a:t>
            </a:r>
            <a:r>
              <a:rPr lang="es-CO" sz="1800" dirty="0">
                <a:solidFill>
                  <a:schemeClr val="dk1"/>
                </a:solidFill>
                <a:latin typeface="Calibri"/>
                <a:ea typeface="Calibri"/>
                <a:cs typeface="Calibri"/>
                <a:sym typeface="Calibri"/>
              </a:rPr>
              <a:t> : relación alumno-maestro por ciudad</a:t>
            </a:r>
            <a:br>
              <a:rPr lang="es-CO" sz="1800" dirty="0">
                <a:solidFill>
                  <a:schemeClr val="dk1"/>
                </a:solidFill>
                <a:latin typeface="Calibri"/>
                <a:ea typeface="Calibri"/>
                <a:cs typeface="Calibri"/>
                <a:sym typeface="Calibri"/>
              </a:rPr>
            </a:br>
            <a:r>
              <a:rPr lang="es-CO" sz="1800" b="1" dirty="0">
                <a:solidFill>
                  <a:schemeClr val="dk1"/>
                </a:solidFill>
                <a:latin typeface="Calibri"/>
                <a:ea typeface="Calibri"/>
                <a:cs typeface="Calibri"/>
                <a:sym typeface="Calibri"/>
              </a:rPr>
              <a:t>B</a:t>
            </a:r>
            <a:r>
              <a:rPr lang="es-CO" sz="1800" dirty="0">
                <a:solidFill>
                  <a:schemeClr val="dk1"/>
                </a:solidFill>
                <a:latin typeface="Calibri"/>
                <a:ea typeface="Calibri"/>
                <a:cs typeface="Calibri"/>
                <a:sym typeface="Calibri"/>
              </a:rPr>
              <a:t> : 1000 (Bk - 0,63) ², donde Bk es la proporción de [personas de ascendencia afroamericana] por ciudad </a:t>
            </a:r>
            <a:br>
              <a:rPr lang="es-CO" sz="1800" dirty="0">
                <a:solidFill>
                  <a:schemeClr val="dk1"/>
                </a:solidFill>
                <a:latin typeface="Calibri"/>
                <a:ea typeface="Calibri"/>
                <a:cs typeface="Calibri"/>
                <a:sym typeface="Calibri"/>
              </a:rPr>
            </a:br>
            <a:r>
              <a:rPr lang="es-CO" sz="1800" b="1" dirty="0" err="1">
                <a:solidFill>
                  <a:schemeClr val="dk1"/>
                </a:solidFill>
                <a:latin typeface="Calibri"/>
                <a:ea typeface="Calibri"/>
                <a:cs typeface="Calibri"/>
                <a:sym typeface="Calibri"/>
              </a:rPr>
              <a:t>LSTAT</a:t>
            </a:r>
            <a:r>
              <a:rPr lang="es-CO" sz="1800" dirty="0">
                <a:solidFill>
                  <a:schemeClr val="dk1"/>
                </a:solidFill>
                <a:latin typeface="Calibri"/>
                <a:ea typeface="Calibri"/>
                <a:cs typeface="Calibri"/>
                <a:sym typeface="Calibri"/>
              </a:rPr>
              <a:t> : Porcentaje de menor estatus de la población </a:t>
            </a:r>
            <a:br>
              <a:rPr lang="es-CO" sz="1800" dirty="0">
                <a:solidFill>
                  <a:schemeClr val="dk1"/>
                </a:solidFill>
                <a:latin typeface="Calibri"/>
                <a:ea typeface="Calibri"/>
                <a:cs typeface="Calibri"/>
                <a:sym typeface="Calibri"/>
              </a:rPr>
            </a:br>
            <a:r>
              <a:rPr lang="es-CO" sz="1800" b="1" dirty="0" err="1">
                <a:solidFill>
                  <a:schemeClr val="dk1"/>
                </a:solidFill>
                <a:latin typeface="Calibri"/>
                <a:ea typeface="Calibri"/>
                <a:cs typeface="Calibri"/>
                <a:sym typeface="Calibri"/>
              </a:rPr>
              <a:t>MEDV</a:t>
            </a:r>
            <a:r>
              <a:rPr lang="es-CO" sz="1800" dirty="0">
                <a:solidFill>
                  <a:schemeClr val="dk1"/>
                </a:solidFill>
                <a:latin typeface="Calibri"/>
                <a:ea typeface="Calibri"/>
                <a:cs typeface="Calibri"/>
                <a:sym typeface="Calibri"/>
              </a:rPr>
              <a:t> : Valor medio de viviendas ocupadas por sus propietarios en $ 1000</a:t>
            </a:r>
            <a:endParaRPr sz="3200" dirty="0">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38"/>
          <p:cNvSpPr txBox="1"/>
          <p:nvPr/>
        </p:nvSpPr>
        <p:spPr>
          <a:xfrm>
            <a:off x="0" y="101539"/>
            <a:ext cx="9144000" cy="450722"/>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Tahoma"/>
                <a:ea typeface="Tahoma"/>
                <a:cs typeface="Tahoma"/>
                <a:sym typeface="Tahoma"/>
              </a:rPr>
              <a:t>Aplicando a LOAD BOSTON un algoritmo de regresión lineal</a:t>
            </a:r>
            <a:endParaRPr/>
          </a:p>
        </p:txBody>
      </p:sp>
      <p:sp>
        <p:nvSpPr>
          <p:cNvPr id="437" name="Google Shape;437;p38"/>
          <p:cNvSpPr txBox="1"/>
          <p:nvPr/>
        </p:nvSpPr>
        <p:spPr>
          <a:xfrm>
            <a:off x="0" y="1330233"/>
            <a:ext cx="9144000" cy="4339650"/>
          </a:xfrm>
          <a:prstGeom prst="rect">
            <a:avLst/>
          </a:prstGeom>
          <a:noFill/>
          <a:ln>
            <a:noFill/>
          </a:ln>
        </p:spPr>
        <p:txBody>
          <a:bodyPr spcFirstLastPara="1" wrap="square" lIns="91425" tIns="45700" rIns="91425" bIns="45700" anchor="t" anchorCtr="0">
            <a:spAutoFit/>
          </a:bodyPr>
          <a:lstStyle/>
          <a:p>
            <a:pPr>
              <a:buSzPts val="3200"/>
            </a:pPr>
            <a:r>
              <a:rPr lang="es-CO" sz="3200" dirty="0">
                <a:solidFill>
                  <a:srgbClr val="0070C0"/>
                </a:solidFill>
                <a:latin typeface="Calibri"/>
                <a:ea typeface="Calibri"/>
                <a:cs typeface="Calibri"/>
                <a:sym typeface="Calibri"/>
              </a:rPr>
              <a:t>Paso 5: </a:t>
            </a:r>
            <a:r>
              <a:rPr lang="es-CO" sz="1800" dirty="0">
                <a:solidFill>
                  <a:srgbClr val="0070C0"/>
                </a:solidFill>
                <a:latin typeface="Calibri"/>
                <a:ea typeface="Calibri"/>
                <a:cs typeface="Calibri"/>
                <a:sym typeface="Calibri"/>
              </a:rPr>
              <a:t>ahora determinamos cual seria el valor de Y  </a:t>
            </a:r>
            <a:endParaRPr dirty="0"/>
          </a:p>
          <a:p>
            <a:pPr>
              <a:buSzPts val="1800"/>
            </a:pPr>
            <a:endParaRPr sz="1800" b="1" dirty="0">
              <a:solidFill>
                <a:schemeClr val="dk1"/>
              </a:solidFill>
              <a:latin typeface="Calibri"/>
              <a:ea typeface="Calibri"/>
              <a:cs typeface="Calibri"/>
              <a:sym typeface="Calibri"/>
            </a:endParaRPr>
          </a:p>
          <a:p>
            <a:pPr>
              <a:buSzPts val="1800"/>
            </a:pPr>
            <a:r>
              <a:rPr lang="es-CO" sz="1800" dirty="0">
                <a:solidFill>
                  <a:srgbClr val="00B050"/>
                </a:solidFill>
                <a:latin typeface="Calibri"/>
                <a:ea typeface="Calibri"/>
                <a:cs typeface="Calibri"/>
                <a:sym typeface="Calibri"/>
              </a:rPr>
              <a:t>y = </a:t>
            </a:r>
            <a:r>
              <a:rPr lang="es-CO" sz="1800" dirty="0" err="1">
                <a:solidFill>
                  <a:srgbClr val="00B050"/>
                </a:solidFill>
                <a:latin typeface="Calibri"/>
                <a:ea typeface="Calibri"/>
                <a:cs typeface="Calibri"/>
                <a:sym typeface="Calibri"/>
              </a:rPr>
              <a:t>boston.target</a:t>
            </a:r>
            <a:r>
              <a:rPr lang="es-CO" sz="1800" dirty="0">
                <a:solidFill>
                  <a:srgbClr val="00B050"/>
                </a:solidFill>
                <a:latin typeface="Calibri"/>
                <a:ea typeface="Calibri"/>
                <a:cs typeface="Calibri"/>
                <a:sym typeface="Calibri"/>
              </a:rPr>
              <a:t>   # los información correspondiente a las etiquetas</a:t>
            </a:r>
            <a:endParaRPr dirty="0">
              <a:solidFill>
                <a:srgbClr val="00B050"/>
              </a:solidFill>
            </a:endParaRPr>
          </a:p>
          <a:p>
            <a:pPr>
              <a:buSzPts val="1800"/>
            </a:pPr>
            <a:endParaRPr sz="1800" dirty="0">
              <a:solidFill>
                <a:schemeClr val="dk1"/>
              </a:solidFill>
              <a:latin typeface="Calibri"/>
              <a:ea typeface="Calibri"/>
              <a:cs typeface="Calibri"/>
              <a:sym typeface="Calibri"/>
            </a:endParaRPr>
          </a:p>
          <a:p>
            <a:pPr>
              <a:buSzPts val="3200"/>
            </a:pPr>
            <a:r>
              <a:rPr lang="es-CO" sz="3200" dirty="0">
                <a:solidFill>
                  <a:srgbClr val="0070C0"/>
                </a:solidFill>
                <a:latin typeface="Calibri"/>
                <a:ea typeface="Calibri"/>
                <a:cs typeface="Calibri"/>
                <a:sym typeface="Calibri"/>
              </a:rPr>
              <a:t>Paso 6: </a:t>
            </a:r>
            <a:r>
              <a:rPr lang="es-CO" sz="1800" dirty="0">
                <a:solidFill>
                  <a:srgbClr val="0070C0"/>
                </a:solidFill>
                <a:latin typeface="Calibri"/>
                <a:ea typeface="Calibri"/>
                <a:cs typeface="Calibri"/>
                <a:sym typeface="Calibri"/>
              </a:rPr>
              <a:t># graficamos para ver la </a:t>
            </a:r>
            <a:r>
              <a:rPr lang="es-CO" sz="1800" dirty="0" err="1">
                <a:solidFill>
                  <a:srgbClr val="0070C0"/>
                </a:solidFill>
                <a:latin typeface="Calibri"/>
                <a:ea typeface="Calibri"/>
                <a:cs typeface="Calibri"/>
                <a:sym typeface="Calibri"/>
              </a:rPr>
              <a:t>dispersición</a:t>
            </a:r>
            <a:r>
              <a:rPr lang="es-CO" sz="1800" dirty="0">
                <a:solidFill>
                  <a:srgbClr val="0070C0"/>
                </a:solidFill>
                <a:latin typeface="Calibri"/>
                <a:ea typeface="Calibri"/>
                <a:cs typeface="Calibri"/>
                <a:sym typeface="Calibri"/>
              </a:rPr>
              <a:t> de los datos</a:t>
            </a:r>
            <a:endParaRPr dirty="0"/>
          </a:p>
          <a:p>
            <a:pPr>
              <a:buSzPts val="1800"/>
            </a:pPr>
            <a:endParaRPr sz="1800" dirty="0">
              <a:solidFill>
                <a:srgbClr val="0070C0"/>
              </a:solidFill>
              <a:latin typeface="Calibri"/>
              <a:ea typeface="Calibri"/>
              <a:cs typeface="Calibri"/>
              <a:sym typeface="Calibri"/>
            </a:endParaRPr>
          </a:p>
          <a:p>
            <a:pPr>
              <a:buSzPts val="1800"/>
            </a:pPr>
            <a:r>
              <a:rPr lang="es-CO" sz="1800" dirty="0" err="1">
                <a:solidFill>
                  <a:srgbClr val="00B050"/>
                </a:solidFill>
                <a:latin typeface="Calibri"/>
                <a:ea typeface="Calibri"/>
                <a:cs typeface="Calibri"/>
                <a:sym typeface="Calibri"/>
              </a:rPr>
              <a:t>plt.scatter</a:t>
            </a:r>
            <a:r>
              <a:rPr lang="es-CO" sz="1800" dirty="0">
                <a:solidFill>
                  <a:srgbClr val="00B050"/>
                </a:solidFill>
                <a:latin typeface="Calibri"/>
                <a:ea typeface="Calibri"/>
                <a:cs typeface="Calibri"/>
                <a:sym typeface="Calibri"/>
              </a:rPr>
              <a:t>(X, y)</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plt.xlabel</a:t>
            </a:r>
            <a:r>
              <a:rPr lang="es-CO" sz="1800" dirty="0">
                <a:solidFill>
                  <a:srgbClr val="00B050"/>
                </a:solidFill>
                <a:latin typeface="Calibri"/>
                <a:ea typeface="Calibri"/>
                <a:cs typeface="Calibri"/>
                <a:sym typeface="Calibri"/>
              </a:rPr>
              <a:t>('Número de habitaciones')</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plt.ylabel</a:t>
            </a:r>
            <a:r>
              <a:rPr lang="es-CO" sz="1800" dirty="0">
                <a:solidFill>
                  <a:srgbClr val="00B050"/>
                </a:solidFill>
                <a:latin typeface="Calibri"/>
                <a:ea typeface="Calibri"/>
                <a:cs typeface="Calibri"/>
                <a:sym typeface="Calibri"/>
              </a:rPr>
              <a:t>('Valor medio')</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plt.show</a:t>
            </a:r>
            <a:r>
              <a:rPr lang="es-CO" sz="1800" dirty="0">
                <a:solidFill>
                  <a:srgbClr val="00B050"/>
                </a:solidFill>
                <a:latin typeface="Calibri"/>
                <a:ea typeface="Calibri"/>
                <a:cs typeface="Calibri"/>
                <a:sym typeface="Calibri"/>
              </a:rPr>
              <a:t>()</a:t>
            </a:r>
            <a:endParaRPr dirty="0">
              <a:solidFill>
                <a:srgbClr val="00B050"/>
              </a:solidFill>
            </a:endParaRPr>
          </a:p>
          <a:p>
            <a:pPr>
              <a:buSzPts val="1800"/>
            </a:pPr>
            <a:endParaRPr sz="1800" dirty="0">
              <a:solidFill>
                <a:schemeClr val="dk1"/>
              </a:solidFill>
              <a:latin typeface="Calibri"/>
              <a:ea typeface="Calibri"/>
              <a:cs typeface="Calibri"/>
              <a:sym typeface="Calibri"/>
            </a:endParaRPr>
          </a:p>
          <a:p>
            <a:pPr>
              <a:buSzPts val="1800"/>
            </a:pPr>
            <a:endParaRPr sz="1800" dirty="0">
              <a:solidFill>
                <a:schemeClr val="dk1"/>
              </a:solidFill>
              <a:latin typeface="Calibri"/>
              <a:ea typeface="Calibri"/>
              <a:cs typeface="Calibri"/>
              <a:sym typeface="Calibri"/>
            </a:endParaRPr>
          </a:p>
          <a:p>
            <a:pPr>
              <a:buSzPts val="3200"/>
            </a:pPr>
            <a:endParaRPr sz="3200" dirty="0">
              <a:solidFill>
                <a:schemeClr val="dk1"/>
              </a:solidFill>
              <a:latin typeface="Calibri"/>
              <a:ea typeface="Calibri"/>
              <a:cs typeface="Calibri"/>
              <a:sym typeface="Calibri"/>
            </a:endParaRPr>
          </a:p>
        </p:txBody>
      </p:sp>
      <p:pic>
        <p:nvPicPr>
          <p:cNvPr id="438" name="Google Shape;438;p38" descr="RegresioÌn-Lineal-simple-practica-4"/>
          <p:cNvPicPr preferRelativeResize="0"/>
          <p:nvPr/>
        </p:nvPicPr>
        <p:blipFill rotWithShape="1">
          <a:blip r:embed="rId3">
            <a:alphaModFix/>
          </a:blip>
          <a:srcRect/>
          <a:stretch/>
        </p:blipFill>
        <p:spPr>
          <a:xfrm>
            <a:off x="6880075" y="2379440"/>
            <a:ext cx="5110112" cy="350984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9"/>
          <p:cNvSpPr txBox="1"/>
          <p:nvPr/>
        </p:nvSpPr>
        <p:spPr>
          <a:xfrm>
            <a:off x="0" y="100604"/>
            <a:ext cx="9144000" cy="46976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Tahoma"/>
                <a:ea typeface="Tahoma"/>
                <a:cs typeface="Tahoma"/>
                <a:sym typeface="Tahoma"/>
              </a:rPr>
              <a:t>Aplicando a LOAD BOSTON un algoritmo de regresión lineal</a:t>
            </a:r>
            <a:endParaRPr/>
          </a:p>
        </p:txBody>
      </p:sp>
      <p:sp>
        <p:nvSpPr>
          <p:cNvPr id="444" name="Google Shape;444;p39"/>
          <p:cNvSpPr txBox="1"/>
          <p:nvPr/>
        </p:nvSpPr>
        <p:spPr>
          <a:xfrm>
            <a:off x="0" y="962093"/>
            <a:ext cx="8968154" cy="4462760"/>
          </a:xfrm>
          <a:prstGeom prst="rect">
            <a:avLst/>
          </a:prstGeom>
          <a:solidFill>
            <a:schemeClr val="lt1"/>
          </a:solidFill>
          <a:ln>
            <a:noFill/>
          </a:ln>
        </p:spPr>
        <p:txBody>
          <a:bodyPr spcFirstLastPara="1" wrap="square" lIns="91425" tIns="45700" rIns="91425" bIns="45700" anchor="t" anchorCtr="0">
            <a:spAutoFit/>
          </a:bodyPr>
          <a:lstStyle/>
          <a:p>
            <a:pPr>
              <a:buSzPts val="3200"/>
            </a:pPr>
            <a:r>
              <a:rPr lang="es-CO" sz="3200" dirty="0">
                <a:solidFill>
                  <a:srgbClr val="0070C0"/>
                </a:solidFill>
                <a:latin typeface="Calibri"/>
                <a:ea typeface="Calibri"/>
                <a:cs typeface="Calibri"/>
                <a:sym typeface="Calibri"/>
              </a:rPr>
              <a:t>Paso 6v2: </a:t>
            </a:r>
            <a:r>
              <a:rPr lang="es-CO" sz="1800" dirty="0">
                <a:solidFill>
                  <a:srgbClr val="0070C0"/>
                </a:solidFill>
                <a:latin typeface="Calibri"/>
                <a:ea typeface="Calibri"/>
                <a:cs typeface="Calibri"/>
                <a:sym typeface="Calibri"/>
              </a:rPr>
              <a:t># graficamos para ver la </a:t>
            </a:r>
            <a:r>
              <a:rPr lang="es-CO" sz="1800" dirty="0" err="1">
                <a:solidFill>
                  <a:srgbClr val="0070C0"/>
                </a:solidFill>
                <a:latin typeface="Calibri"/>
                <a:ea typeface="Calibri"/>
                <a:cs typeface="Calibri"/>
                <a:sym typeface="Calibri"/>
              </a:rPr>
              <a:t>dispersición</a:t>
            </a:r>
            <a:r>
              <a:rPr lang="es-CO" sz="1800" dirty="0">
                <a:solidFill>
                  <a:srgbClr val="0070C0"/>
                </a:solidFill>
                <a:latin typeface="Calibri"/>
                <a:ea typeface="Calibri"/>
                <a:cs typeface="Calibri"/>
                <a:sym typeface="Calibri"/>
              </a:rPr>
              <a:t> de los datos</a:t>
            </a:r>
            <a:endParaRPr dirty="0"/>
          </a:p>
          <a:p>
            <a:pPr>
              <a:buSzPts val="1800"/>
            </a:pPr>
            <a:endParaRPr sz="1800" dirty="0">
              <a:solidFill>
                <a:schemeClr val="dk1"/>
              </a:solidFill>
              <a:latin typeface="Calibri"/>
              <a:ea typeface="Calibri"/>
              <a:cs typeface="Calibri"/>
              <a:sym typeface="Calibri"/>
            </a:endParaRPr>
          </a:p>
          <a:p>
            <a:pPr>
              <a:buSzPts val="1800"/>
            </a:pPr>
            <a:r>
              <a:rPr lang="es-CO" sz="1800" dirty="0" err="1">
                <a:solidFill>
                  <a:srgbClr val="00B050"/>
                </a:solidFill>
                <a:latin typeface="Calibri"/>
                <a:ea typeface="Calibri"/>
                <a:cs typeface="Calibri"/>
                <a:sym typeface="Calibri"/>
              </a:rPr>
              <a:t>import</a:t>
            </a:r>
            <a:r>
              <a:rPr lang="es-CO" sz="1800" dirty="0">
                <a:solidFill>
                  <a:srgbClr val="00B050"/>
                </a:solidFill>
                <a:latin typeface="Calibri"/>
                <a:ea typeface="Calibri"/>
                <a:cs typeface="Calibri"/>
                <a:sym typeface="Calibri"/>
              </a:rPr>
              <a:t> numpy as </a:t>
            </a:r>
            <a:r>
              <a:rPr lang="es-CO" sz="1800" dirty="0" err="1">
                <a:solidFill>
                  <a:srgbClr val="00B050"/>
                </a:solidFill>
                <a:latin typeface="Calibri"/>
                <a:ea typeface="Calibri"/>
                <a:cs typeface="Calibri"/>
                <a:sym typeface="Calibri"/>
              </a:rPr>
              <a:t>np</a:t>
            </a:r>
            <a:endParaRPr sz="1800" dirty="0">
              <a:solidFill>
                <a:srgbClr val="00B050"/>
              </a:solidFill>
              <a:latin typeface="Calibri"/>
              <a:ea typeface="Calibri"/>
              <a:cs typeface="Calibri"/>
              <a:sym typeface="Calibri"/>
            </a:endParaRPr>
          </a:p>
          <a:p>
            <a:pPr>
              <a:buSzPts val="1800"/>
            </a:pPr>
            <a:r>
              <a:rPr lang="es-CO" sz="1800" dirty="0" err="1">
                <a:solidFill>
                  <a:srgbClr val="00B050"/>
                </a:solidFill>
                <a:latin typeface="Calibri"/>
                <a:ea typeface="Calibri"/>
                <a:cs typeface="Calibri"/>
                <a:sym typeface="Calibri"/>
              </a:rPr>
              <a:t>import</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scipy</a:t>
            </a:r>
            <a:r>
              <a:rPr lang="es-CO" sz="1800" dirty="0">
                <a:solidFill>
                  <a:srgbClr val="00B050"/>
                </a:solidFill>
                <a:latin typeface="Calibri"/>
                <a:ea typeface="Calibri"/>
                <a:cs typeface="Calibri"/>
                <a:sym typeface="Calibri"/>
              </a:rPr>
              <a:t> as </a:t>
            </a:r>
            <a:r>
              <a:rPr lang="es-CO" sz="1800" dirty="0" err="1">
                <a:solidFill>
                  <a:srgbClr val="00B050"/>
                </a:solidFill>
                <a:latin typeface="Calibri"/>
                <a:ea typeface="Calibri"/>
                <a:cs typeface="Calibri"/>
                <a:sym typeface="Calibri"/>
              </a:rPr>
              <a:t>sc</a:t>
            </a:r>
            <a:endParaRPr sz="1800" dirty="0">
              <a:solidFill>
                <a:srgbClr val="00B050"/>
              </a:solidFill>
              <a:latin typeface="Calibri"/>
              <a:ea typeface="Calibri"/>
              <a:cs typeface="Calibri"/>
              <a:sym typeface="Calibri"/>
            </a:endParaRPr>
          </a:p>
          <a:p>
            <a:pPr>
              <a:buSzPts val="1800"/>
            </a:pPr>
            <a:r>
              <a:rPr lang="es-CO" sz="1800" dirty="0" err="1">
                <a:solidFill>
                  <a:srgbClr val="00B050"/>
                </a:solidFill>
                <a:latin typeface="Calibri"/>
                <a:ea typeface="Calibri"/>
                <a:cs typeface="Calibri"/>
                <a:sym typeface="Calibri"/>
              </a:rPr>
              <a:t>import</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matplotlib.pyplot</a:t>
            </a:r>
            <a:r>
              <a:rPr lang="es-CO" sz="1800" dirty="0">
                <a:solidFill>
                  <a:srgbClr val="00B050"/>
                </a:solidFill>
                <a:latin typeface="Calibri"/>
                <a:ea typeface="Calibri"/>
                <a:cs typeface="Calibri"/>
                <a:sym typeface="Calibri"/>
              </a:rPr>
              <a:t> as </a:t>
            </a:r>
            <a:r>
              <a:rPr lang="es-CO" sz="1800" dirty="0" err="1">
                <a:solidFill>
                  <a:srgbClr val="00B050"/>
                </a:solidFill>
                <a:latin typeface="Calibri"/>
                <a:ea typeface="Calibri"/>
                <a:cs typeface="Calibri"/>
                <a:sym typeface="Calibri"/>
              </a:rPr>
              <a:t>plt</a:t>
            </a:r>
            <a:endParaRPr sz="1800" dirty="0">
              <a:solidFill>
                <a:srgbClr val="00B050"/>
              </a:solidFill>
              <a:latin typeface="Calibri"/>
              <a:ea typeface="Calibri"/>
              <a:cs typeface="Calibri"/>
              <a:sym typeface="Calibri"/>
            </a:endParaRPr>
          </a:p>
          <a:p>
            <a:pPr>
              <a:buSzPts val="1800"/>
            </a:pPr>
            <a:r>
              <a:rPr lang="es-CO" sz="1800" dirty="0" err="1">
                <a:solidFill>
                  <a:srgbClr val="00B050"/>
                </a:solidFill>
                <a:latin typeface="Calibri"/>
                <a:ea typeface="Calibri"/>
                <a:cs typeface="Calibri"/>
                <a:sym typeface="Calibri"/>
              </a:rPr>
              <a:t>from</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sklearn.datasets</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import</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load_boston</a:t>
            </a:r>
            <a:endParaRPr sz="1800" dirty="0">
              <a:solidFill>
                <a:srgbClr val="00B050"/>
              </a:solidFill>
              <a:latin typeface="Calibri"/>
              <a:ea typeface="Calibri"/>
              <a:cs typeface="Calibri"/>
              <a:sym typeface="Calibri"/>
            </a:endParaRPr>
          </a:p>
          <a:p>
            <a:pPr>
              <a:buSzPts val="1800"/>
            </a:pPr>
            <a:endParaRPr sz="1800" dirty="0">
              <a:solidFill>
                <a:srgbClr val="00B050"/>
              </a:solidFill>
              <a:latin typeface="Calibri"/>
              <a:ea typeface="Calibri"/>
              <a:cs typeface="Calibri"/>
              <a:sym typeface="Calibri"/>
            </a:endParaRPr>
          </a:p>
          <a:p>
            <a:pPr>
              <a:buSzPts val="1800"/>
            </a:pPr>
            <a:r>
              <a:rPr lang="es-CO" sz="1800" dirty="0" err="1">
                <a:solidFill>
                  <a:srgbClr val="00B050"/>
                </a:solidFill>
                <a:latin typeface="Calibri"/>
                <a:ea typeface="Calibri"/>
                <a:cs typeface="Calibri"/>
                <a:sym typeface="Calibri"/>
              </a:rPr>
              <a:t>boston</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load_boston</a:t>
            </a:r>
            <a:r>
              <a:rPr lang="es-CO" sz="1800" dirty="0">
                <a:solidFill>
                  <a:srgbClr val="00B050"/>
                </a:solidFill>
                <a:latin typeface="Calibri"/>
                <a:ea typeface="Calibri"/>
                <a:cs typeface="Calibri"/>
                <a:sym typeface="Calibri"/>
              </a:rPr>
              <a:t>()</a:t>
            </a:r>
            <a:endParaRPr dirty="0">
              <a:solidFill>
                <a:srgbClr val="00B050"/>
              </a:solidFill>
            </a:endParaRPr>
          </a:p>
          <a:p>
            <a:pPr>
              <a:buSzPts val="1800"/>
            </a:pPr>
            <a:r>
              <a:rPr lang="es-CO" sz="1800" dirty="0">
                <a:solidFill>
                  <a:srgbClr val="00B050"/>
                </a:solidFill>
                <a:latin typeface="Calibri"/>
                <a:ea typeface="Calibri"/>
                <a:cs typeface="Calibri"/>
                <a:sym typeface="Calibri"/>
              </a:rPr>
              <a:t>X = </a:t>
            </a:r>
            <a:r>
              <a:rPr lang="es-CO" sz="1800" dirty="0" err="1">
                <a:solidFill>
                  <a:srgbClr val="00B050"/>
                </a:solidFill>
                <a:latin typeface="Calibri"/>
                <a:ea typeface="Calibri"/>
                <a:cs typeface="Calibri"/>
                <a:sym typeface="Calibri"/>
              </a:rPr>
              <a:t>boston.data</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np.newaxis</a:t>
            </a:r>
            <a:r>
              <a:rPr lang="es-CO" sz="1800" dirty="0">
                <a:solidFill>
                  <a:srgbClr val="00B050"/>
                </a:solidFill>
                <a:latin typeface="Calibri"/>
                <a:ea typeface="Calibri"/>
                <a:cs typeface="Calibri"/>
                <a:sym typeface="Calibri"/>
              </a:rPr>
              <a:t>, 5] </a:t>
            </a:r>
            <a:endParaRPr dirty="0">
              <a:solidFill>
                <a:srgbClr val="00B050"/>
              </a:solidFill>
            </a:endParaRPr>
          </a:p>
          <a:p>
            <a:pPr>
              <a:buSzPts val="1800"/>
            </a:pPr>
            <a:r>
              <a:rPr lang="es-CO" sz="1800" dirty="0">
                <a:solidFill>
                  <a:srgbClr val="00B050"/>
                </a:solidFill>
                <a:latin typeface="Calibri"/>
                <a:ea typeface="Calibri"/>
                <a:cs typeface="Calibri"/>
                <a:sym typeface="Calibri"/>
              </a:rPr>
              <a:t>y= </a:t>
            </a:r>
            <a:r>
              <a:rPr lang="es-CO" sz="1800" dirty="0" err="1">
                <a:solidFill>
                  <a:srgbClr val="00B050"/>
                </a:solidFill>
                <a:latin typeface="Calibri"/>
                <a:ea typeface="Calibri"/>
                <a:cs typeface="Calibri"/>
                <a:sym typeface="Calibri"/>
              </a:rPr>
              <a:t>boston.target</a:t>
            </a:r>
            <a:endParaRPr sz="1800" dirty="0">
              <a:solidFill>
                <a:srgbClr val="00B050"/>
              </a:solidFill>
              <a:latin typeface="Calibri"/>
              <a:ea typeface="Calibri"/>
              <a:cs typeface="Calibri"/>
              <a:sym typeface="Calibri"/>
            </a:endParaRPr>
          </a:p>
          <a:p>
            <a:pPr>
              <a:buSzPts val="1800"/>
            </a:pPr>
            <a:r>
              <a:rPr lang="es-CO" sz="1800" dirty="0">
                <a:solidFill>
                  <a:srgbClr val="00B050"/>
                </a:solidFill>
                <a:latin typeface="Calibri"/>
                <a:ea typeface="Calibri"/>
                <a:cs typeface="Calibri"/>
                <a:sym typeface="Calibri"/>
              </a:rPr>
              <a:t>colores = </a:t>
            </a:r>
            <a:r>
              <a:rPr lang="es-CO" sz="1800" dirty="0" err="1">
                <a:solidFill>
                  <a:srgbClr val="00B050"/>
                </a:solidFill>
                <a:latin typeface="Calibri"/>
                <a:ea typeface="Calibri"/>
                <a:cs typeface="Calibri"/>
                <a:sym typeface="Calibri"/>
              </a:rPr>
              <a:t>np.random.rand</a:t>
            </a:r>
            <a:r>
              <a:rPr lang="es-CO" sz="1800" dirty="0">
                <a:solidFill>
                  <a:srgbClr val="00B050"/>
                </a:solidFill>
                <a:latin typeface="Calibri"/>
                <a:ea typeface="Calibri"/>
                <a:cs typeface="Calibri"/>
                <a:sym typeface="Calibri"/>
              </a:rPr>
              <a:t>(100)</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plt.xlabel</a:t>
            </a:r>
            <a:r>
              <a:rPr lang="es-CO" sz="1800" dirty="0">
                <a:solidFill>
                  <a:srgbClr val="00B050"/>
                </a:solidFill>
                <a:latin typeface="Calibri"/>
                <a:ea typeface="Calibri"/>
                <a:cs typeface="Calibri"/>
                <a:sym typeface="Calibri"/>
              </a:rPr>
              <a:t>('Número de habitaciones')</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plt.ylabel</a:t>
            </a:r>
            <a:r>
              <a:rPr lang="es-CO" sz="1800" dirty="0">
                <a:solidFill>
                  <a:srgbClr val="00B050"/>
                </a:solidFill>
                <a:latin typeface="Calibri"/>
                <a:ea typeface="Calibri"/>
                <a:cs typeface="Calibri"/>
                <a:sym typeface="Calibri"/>
              </a:rPr>
              <a:t>('Valor medio')</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plt.scatter</a:t>
            </a:r>
            <a:r>
              <a:rPr lang="es-CO" sz="1800" dirty="0">
                <a:solidFill>
                  <a:srgbClr val="00B050"/>
                </a:solidFill>
                <a:latin typeface="Calibri"/>
                <a:ea typeface="Calibri"/>
                <a:cs typeface="Calibri"/>
                <a:sym typeface="Calibri"/>
              </a:rPr>
              <a:t>(</a:t>
            </a:r>
            <a:r>
              <a:rPr lang="es-CO" sz="1800" dirty="0" err="1">
                <a:solidFill>
                  <a:srgbClr val="00B050"/>
                </a:solidFill>
                <a:latin typeface="Calibri"/>
                <a:ea typeface="Calibri"/>
                <a:cs typeface="Calibri"/>
                <a:sym typeface="Calibri"/>
              </a:rPr>
              <a:t>X,y</a:t>
            </a:r>
            <a:r>
              <a:rPr lang="es-CO" sz="1800" dirty="0">
                <a:solidFill>
                  <a:srgbClr val="00B050"/>
                </a:solidFill>
                <a:latin typeface="Calibri"/>
                <a:ea typeface="Calibri"/>
                <a:cs typeface="Calibri"/>
                <a:sym typeface="Calibri"/>
              </a:rPr>
              <a:t>, s=10, </a:t>
            </a:r>
            <a:r>
              <a:rPr lang="es-CO" sz="1800" dirty="0" err="1">
                <a:solidFill>
                  <a:srgbClr val="00B050"/>
                </a:solidFill>
                <a:latin typeface="Calibri"/>
                <a:ea typeface="Calibri"/>
                <a:cs typeface="Calibri"/>
                <a:sym typeface="Calibri"/>
              </a:rPr>
              <a:t>alpha</a:t>
            </a:r>
            <a:r>
              <a:rPr lang="es-CO" sz="1800" dirty="0">
                <a:solidFill>
                  <a:srgbClr val="00B050"/>
                </a:solidFill>
                <a:latin typeface="Calibri"/>
                <a:ea typeface="Calibri"/>
                <a:cs typeface="Calibri"/>
                <a:sym typeface="Calibri"/>
              </a:rPr>
              <a:t>=0.5)</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plt.show</a:t>
            </a:r>
            <a:r>
              <a:rPr lang="es-CO" sz="1800" dirty="0">
                <a:solidFill>
                  <a:srgbClr val="00B050"/>
                </a:solidFill>
                <a:latin typeface="Calibri"/>
                <a:ea typeface="Calibri"/>
                <a:cs typeface="Calibri"/>
                <a:sym typeface="Calibri"/>
              </a:rPr>
              <a:t>()</a:t>
            </a:r>
            <a:endParaRPr dirty="0">
              <a:solidFill>
                <a:srgbClr val="00B050"/>
              </a:solidFill>
            </a:endParaRPr>
          </a:p>
        </p:txBody>
      </p:sp>
      <p:pic>
        <p:nvPicPr>
          <p:cNvPr id="445" name="Google Shape;445;p39"/>
          <p:cNvPicPr preferRelativeResize="0"/>
          <p:nvPr/>
        </p:nvPicPr>
        <p:blipFill rotWithShape="1">
          <a:blip r:embed="rId3">
            <a:alphaModFix/>
          </a:blip>
          <a:srcRect/>
          <a:stretch/>
        </p:blipFill>
        <p:spPr>
          <a:xfrm>
            <a:off x="7066886" y="1668537"/>
            <a:ext cx="4846663" cy="325938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0"/>
          <p:cNvSpPr txBox="1"/>
          <p:nvPr/>
        </p:nvSpPr>
        <p:spPr>
          <a:xfrm>
            <a:off x="0" y="65325"/>
            <a:ext cx="9144000" cy="483577"/>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dirty="0">
                <a:solidFill>
                  <a:schemeClr val="lt1"/>
                </a:solidFill>
                <a:latin typeface="Tahoma"/>
                <a:ea typeface="Tahoma"/>
                <a:cs typeface="Tahoma"/>
                <a:sym typeface="Tahoma"/>
              </a:rPr>
              <a:t>Aplicando a LOAD BOSTON un algoritmo de regresión lineal</a:t>
            </a:r>
            <a:endParaRPr dirty="0"/>
          </a:p>
        </p:txBody>
      </p:sp>
      <p:sp>
        <p:nvSpPr>
          <p:cNvPr id="451" name="Google Shape;451;p40"/>
          <p:cNvSpPr txBox="1"/>
          <p:nvPr/>
        </p:nvSpPr>
        <p:spPr>
          <a:xfrm>
            <a:off x="0" y="926815"/>
            <a:ext cx="8968154" cy="584775"/>
          </a:xfrm>
          <a:prstGeom prst="rect">
            <a:avLst/>
          </a:prstGeom>
          <a:solidFill>
            <a:schemeClr val="lt1"/>
          </a:solidFill>
          <a:ln>
            <a:noFill/>
          </a:ln>
        </p:spPr>
        <p:txBody>
          <a:bodyPr spcFirstLastPara="1" wrap="square" lIns="91425" tIns="45700" rIns="91425" bIns="45700" anchor="t" anchorCtr="0">
            <a:spAutoFit/>
          </a:bodyPr>
          <a:lstStyle/>
          <a:p>
            <a:pPr>
              <a:buSzPts val="3200"/>
            </a:pPr>
            <a:r>
              <a:rPr lang="es-CO" sz="3200" dirty="0">
                <a:solidFill>
                  <a:srgbClr val="0070C0"/>
                </a:solidFill>
                <a:latin typeface="Calibri"/>
                <a:ea typeface="Calibri"/>
                <a:cs typeface="Calibri"/>
                <a:sym typeface="Calibri"/>
              </a:rPr>
              <a:t>Paso 7: </a:t>
            </a:r>
            <a:r>
              <a:rPr lang="es-CO" sz="1800" dirty="0">
                <a:solidFill>
                  <a:srgbClr val="0070C0"/>
                </a:solidFill>
                <a:latin typeface="Calibri"/>
                <a:ea typeface="Calibri"/>
                <a:cs typeface="Calibri"/>
                <a:sym typeface="Calibri"/>
              </a:rPr>
              <a:t># Separar datos (entrenamiento, test)</a:t>
            </a:r>
            <a:endParaRPr dirty="0"/>
          </a:p>
        </p:txBody>
      </p:sp>
      <p:sp>
        <p:nvSpPr>
          <p:cNvPr id="452" name="Google Shape;452;p40"/>
          <p:cNvSpPr/>
          <p:nvPr/>
        </p:nvSpPr>
        <p:spPr>
          <a:xfrm>
            <a:off x="1972408" y="1899139"/>
            <a:ext cx="2954215" cy="2804746"/>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4400"/>
            </a:pPr>
            <a:r>
              <a:rPr lang="es-CO" sz="4400" b="1">
                <a:solidFill>
                  <a:schemeClr val="lt1"/>
                </a:solidFill>
                <a:latin typeface="Calibri"/>
                <a:ea typeface="Calibri"/>
                <a:cs typeface="Calibri"/>
                <a:sym typeface="Calibri"/>
              </a:rPr>
              <a:t>100%</a:t>
            </a:r>
            <a:endParaRPr/>
          </a:p>
          <a:p>
            <a:pPr algn="ctr">
              <a:buSzPts val="4400"/>
            </a:pPr>
            <a:r>
              <a:rPr lang="es-CO" sz="4400" b="1">
                <a:solidFill>
                  <a:schemeClr val="lt1"/>
                </a:solidFill>
                <a:latin typeface="Calibri"/>
                <a:ea typeface="Calibri"/>
                <a:cs typeface="Calibri"/>
                <a:sym typeface="Calibri"/>
              </a:rPr>
              <a:t>De los datos</a:t>
            </a:r>
            <a:endParaRPr/>
          </a:p>
        </p:txBody>
      </p:sp>
      <p:sp>
        <p:nvSpPr>
          <p:cNvPr id="453" name="Google Shape;453;p40"/>
          <p:cNvSpPr/>
          <p:nvPr/>
        </p:nvSpPr>
        <p:spPr>
          <a:xfrm>
            <a:off x="6377354" y="2339285"/>
            <a:ext cx="1837592" cy="1775516"/>
          </a:xfrm>
          <a:prstGeom prst="ellipse">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r>
              <a:rPr lang="es-CO" sz="1800" b="1">
                <a:solidFill>
                  <a:schemeClr val="dk1"/>
                </a:solidFill>
                <a:latin typeface="Calibri"/>
                <a:ea typeface="Calibri"/>
                <a:cs typeface="Calibri"/>
                <a:sym typeface="Calibri"/>
              </a:rPr>
              <a:t>80% para entrenamiento</a:t>
            </a:r>
            <a:endParaRPr/>
          </a:p>
        </p:txBody>
      </p:sp>
      <p:sp>
        <p:nvSpPr>
          <p:cNvPr id="454" name="Google Shape;454;p40"/>
          <p:cNvSpPr/>
          <p:nvPr/>
        </p:nvSpPr>
        <p:spPr>
          <a:xfrm>
            <a:off x="9199686" y="2866825"/>
            <a:ext cx="931984" cy="808361"/>
          </a:xfrm>
          <a:prstGeom prst="ellipse">
            <a:avLst/>
          </a:prstGeom>
          <a:gradFill>
            <a:gsLst>
              <a:gs pos="0">
                <a:srgbClr val="A0C94A"/>
              </a:gs>
              <a:gs pos="100000">
                <a:srgbClr val="DBFF9C"/>
              </a:gs>
            </a:gsLst>
            <a:lin ang="16200000" scaled="0"/>
          </a:gradFill>
          <a:ln w="9525" cap="flat" cmpd="sng">
            <a:solidFill>
              <a:srgbClr val="97B853"/>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000"/>
            </a:pPr>
            <a:r>
              <a:rPr lang="es-CO" sz="1000" b="1">
                <a:solidFill>
                  <a:schemeClr val="dk1"/>
                </a:solidFill>
                <a:latin typeface="Calibri"/>
                <a:ea typeface="Calibri"/>
                <a:cs typeface="Calibri"/>
                <a:sym typeface="Calibri"/>
              </a:rPr>
              <a:t>20% para prueba</a:t>
            </a:r>
            <a:endParaRPr/>
          </a:p>
        </p:txBody>
      </p:sp>
      <p:sp>
        <p:nvSpPr>
          <p:cNvPr id="455" name="Google Shape;455;p40"/>
          <p:cNvSpPr/>
          <p:nvPr/>
        </p:nvSpPr>
        <p:spPr>
          <a:xfrm>
            <a:off x="8496301" y="3050932"/>
            <a:ext cx="483577" cy="483577"/>
          </a:xfrm>
          <a:prstGeom prst="plus">
            <a:avLst>
              <a:gd name="adj" fmla="val 25000"/>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Calibri"/>
              <a:ea typeface="Calibri"/>
              <a:cs typeface="Calibri"/>
              <a:sym typeface="Calibri"/>
            </a:endParaRPr>
          </a:p>
        </p:txBody>
      </p:sp>
      <p:sp>
        <p:nvSpPr>
          <p:cNvPr id="456" name="Google Shape;456;p40"/>
          <p:cNvSpPr/>
          <p:nvPr/>
        </p:nvSpPr>
        <p:spPr>
          <a:xfrm>
            <a:off x="5172809" y="2716823"/>
            <a:ext cx="1055077" cy="1019908"/>
          </a:xfrm>
          <a:prstGeom prst="mathEqual">
            <a:avLst>
              <a:gd name="adj1" fmla="val 23520"/>
              <a:gd name="adj2" fmla="val 11760"/>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dk1"/>
              </a:solidFill>
              <a:latin typeface="Calibri"/>
              <a:ea typeface="Calibri"/>
              <a:cs typeface="Calibri"/>
              <a:sym typeface="Calibri"/>
            </a:endParaRPr>
          </a:p>
        </p:txBody>
      </p:sp>
      <p:sp>
        <p:nvSpPr>
          <p:cNvPr id="457" name="Google Shape;457;p40"/>
          <p:cNvSpPr txBox="1"/>
          <p:nvPr/>
        </p:nvSpPr>
        <p:spPr>
          <a:xfrm>
            <a:off x="0" y="5035975"/>
            <a:ext cx="12192000" cy="369291"/>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Calibri"/>
                <a:ea typeface="Calibri"/>
                <a:cs typeface="Calibri"/>
                <a:sym typeface="Calibri"/>
              </a:rPr>
              <a:t>Lo primero que haremos es separar los datos en entrenamiento y prueba lo hacemos utilizando la instrucción </a:t>
            </a:r>
            <a:r>
              <a:rPr lang="es-CO" sz="1800" b="1" dirty="0" err="1">
                <a:solidFill>
                  <a:schemeClr val="dk1"/>
                </a:solidFill>
                <a:latin typeface="Calibri"/>
                <a:ea typeface="Calibri"/>
                <a:cs typeface="Calibri"/>
                <a:sym typeface="Calibri"/>
              </a:rPr>
              <a:t>train_test_split</a:t>
            </a:r>
            <a:endParaRPr sz="1800" dirty="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1"/>
          <p:cNvSpPr txBox="1"/>
          <p:nvPr/>
        </p:nvSpPr>
        <p:spPr>
          <a:xfrm>
            <a:off x="0" y="74378"/>
            <a:ext cx="9144000" cy="477883"/>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Tahoma"/>
                <a:ea typeface="Tahoma"/>
                <a:cs typeface="Tahoma"/>
                <a:sym typeface="Tahoma"/>
              </a:rPr>
              <a:t>Aplicando a LOAD BOSTON un algoritmo de regresión lineal</a:t>
            </a:r>
            <a:endParaRPr/>
          </a:p>
        </p:txBody>
      </p:sp>
      <p:sp>
        <p:nvSpPr>
          <p:cNvPr id="463" name="Google Shape;463;p41"/>
          <p:cNvSpPr txBox="1"/>
          <p:nvPr/>
        </p:nvSpPr>
        <p:spPr>
          <a:xfrm>
            <a:off x="-1" y="1425138"/>
            <a:ext cx="10683089" cy="3600945"/>
          </a:xfrm>
          <a:prstGeom prst="rect">
            <a:avLst/>
          </a:prstGeom>
          <a:solidFill>
            <a:schemeClr val="lt1"/>
          </a:solidFill>
          <a:ln>
            <a:noFill/>
          </a:ln>
        </p:spPr>
        <p:txBody>
          <a:bodyPr spcFirstLastPara="1" wrap="square" lIns="91425" tIns="45700" rIns="91425" bIns="45700" anchor="t" anchorCtr="0">
            <a:spAutoFit/>
          </a:bodyPr>
          <a:lstStyle/>
          <a:p>
            <a:pPr>
              <a:buSzPts val="3200"/>
            </a:pPr>
            <a:r>
              <a:rPr lang="es-CO" sz="3600" dirty="0">
                <a:solidFill>
                  <a:srgbClr val="0070C0"/>
                </a:solidFill>
                <a:latin typeface="Calibri"/>
                <a:ea typeface="Calibri"/>
                <a:cs typeface="Calibri"/>
                <a:sym typeface="Calibri"/>
              </a:rPr>
              <a:t>Paso 7: </a:t>
            </a:r>
            <a:r>
              <a:rPr lang="es-CO" sz="2000" dirty="0">
                <a:solidFill>
                  <a:srgbClr val="0070C0"/>
                </a:solidFill>
                <a:latin typeface="Calibri"/>
                <a:ea typeface="Calibri"/>
                <a:cs typeface="Calibri"/>
                <a:sym typeface="Calibri"/>
              </a:rPr>
              <a:t># Separar datos (entrenamiento, test)</a:t>
            </a:r>
            <a:endParaRPr sz="1600" dirty="0"/>
          </a:p>
          <a:p>
            <a:pPr>
              <a:buSzPts val="1800"/>
            </a:pPr>
            <a:endParaRPr sz="2000" b="1" dirty="0">
              <a:solidFill>
                <a:srgbClr val="00B050"/>
              </a:solidFill>
              <a:latin typeface="Calibri"/>
              <a:ea typeface="Calibri"/>
              <a:cs typeface="Calibri"/>
              <a:sym typeface="Calibri"/>
            </a:endParaRPr>
          </a:p>
          <a:p>
            <a:pPr>
              <a:buSzPts val="1800"/>
            </a:pPr>
            <a:r>
              <a:rPr lang="es-CO" sz="2000" b="1" dirty="0" err="1">
                <a:solidFill>
                  <a:srgbClr val="00B050"/>
                </a:solidFill>
                <a:latin typeface="Calibri"/>
                <a:ea typeface="Calibri"/>
                <a:cs typeface="Calibri"/>
                <a:sym typeface="Calibri"/>
              </a:rPr>
              <a:t>from</a:t>
            </a:r>
            <a:r>
              <a:rPr lang="es-CO" sz="2000" dirty="0">
                <a:solidFill>
                  <a:srgbClr val="00B050"/>
                </a:solidFill>
                <a:latin typeface="Calibri"/>
                <a:ea typeface="Calibri"/>
                <a:cs typeface="Calibri"/>
                <a:sym typeface="Calibri"/>
              </a:rPr>
              <a:t> </a:t>
            </a:r>
            <a:r>
              <a:rPr lang="es-CO" sz="2000" dirty="0" err="1">
                <a:solidFill>
                  <a:srgbClr val="00B050"/>
                </a:solidFill>
                <a:latin typeface="Calibri"/>
                <a:ea typeface="Calibri"/>
                <a:cs typeface="Calibri"/>
                <a:sym typeface="Calibri"/>
              </a:rPr>
              <a:t>sklearn.model_selection</a:t>
            </a:r>
            <a:r>
              <a:rPr lang="es-CO" sz="2000" dirty="0">
                <a:solidFill>
                  <a:srgbClr val="00B050"/>
                </a:solidFill>
                <a:latin typeface="Calibri"/>
                <a:ea typeface="Calibri"/>
                <a:cs typeface="Calibri"/>
                <a:sym typeface="Calibri"/>
              </a:rPr>
              <a:t> </a:t>
            </a:r>
            <a:r>
              <a:rPr lang="es-CO" sz="2000" b="1" dirty="0" err="1">
                <a:solidFill>
                  <a:srgbClr val="00B050"/>
                </a:solidFill>
                <a:latin typeface="Calibri"/>
                <a:ea typeface="Calibri"/>
                <a:cs typeface="Calibri"/>
                <a:sym typeface="Calibri"/>
              </a:rPr>
              <a:t>import</a:t>
            </a:r>
            <a:r>
              <a:rPr lang="es-CO" sz="2000" dirty="0">
                <a:solidFill>
                  <a:srgbClr val="00B050"/>
                </a:solidFill>
                <a:latin typeface="Calibri"/>
                <a:ea typeface="Calibri"/>
                <a:cs typeface="Calibri"/>
                <a:sym typeface="Calibri"/>
              </a:rPr>
              <a:t> </a:t>
            </a:r>
            <a:r>
              <a:rPr lang="es-CO" sz="2000" dirty="0" err="1">
                <a:solidFill>
                  <a:srgbClr val="00B050"/>
                </a:solidFill>
                <a:latin typeface="Calibri"/>
                <a:ea typeface="Calibri"/>
                <a:cs typeface="Calibri"/>
                <a:sym typeface="Calibri"/>
              </a:rPr>
              <a:t>train_test_split</a:t>
            </a:r>
            <a:endParaRPr sz="2000" dirty="0">
              <a:solidFill>
                <a:srgbClr val="00B050"/>
              </a:solidFill>
              <a:latin typeface="Calibri"/>
              <a:ea typeface="Calibri"/>
              <a:cs typeface="Calibri"/>
              <a:sym typeface="Calibri"/>
            </a:endParaRPr>
          </a:p>
          <a:p>
            <a:pPr>
              <a:buSzPts val="1800"/>
            </a:pPr>
            <a:r>
              <a:rPr lang="es-CO" sz="2000" dirty="0" err="1">
                <a:solidFill>
                  <a:srgbClr val="00B050"/>
                </a:solidFill>
                <a:latin typeface="Calibri"/>
                <a:ea typeface="Calibri"/>
                <a:cs typeface="Calibri"/>
                <a:sym typeface="Calibri"/>
              </a:rPr>
              <a:t>X_train</a:t>
            </a:r>
            <a:r>
              <a:rPr lang="es-CO" sz="2000" dirty="0">
                <a:solidFill>
                  <a:srgbClr val="00B050"/>
                </a:solidFill>
                <a:latin typeface="Calibri"/>
                <a:ea typeface="Calibri"/>
                <a:cs typeface="Calibri"/>
                <a:sym typeface="Calibri"/>
              </a:rPr>
              <a:t>, </a:t>
            </a:r>
            <a:r>
              <a:rPr lang="es-CO" sz="2000" dirty="0" err="1">
                <a:solidFill>
                  <a:srgbClr val="00B050"/>
                </a:solidFill>
                <a:latin typeface="Calibri"/>
                <a:ea typeface="Calibri"/>
                <a:cs typeface="Calibri"/>
                <a:sym typeface="Calibri"/>
              </a:rPr>
              <a:t>X_test</a:t>
            </a:r>
            <a:r>
              <a:rPr lang="es-CO" sz="2000" dirty="0">
                <a:solidFill>
                  <a:srgbClr val="00B050"/>
                </a:solidFill>
                <a:latin typeface="Calibri"/>
                <a:ea typeface="Calibri"/>
                <a:cs typeface="Calibri"/>
                <a:sym typeface="Calibri"/>
              </a:rPr>
              <a:t>, </a:t>
            </a:r>
            <a:r>
              <a:rPr lang="es-CO" sz="2000" dirty="0" err="1">
                <a:solidFill>
                  <a:srgbClr val="00B050"/>
                </a:solidFill>
                <a:latin typeface="Calibri"/>
                <a:ea typeface="Calibri"/>
                <a:cs typeface="Calibri"/>
                <a:sym typeface="Calibri"/>
              </a:rPr>
              <a:t>y_train</a:t>
            </a:r>
            <a:r>
              <a:rPr lang="es-CO" sz="2000" dirty="0">
                <a:solidFill>
                  <a:srgbClr val="00B050"/>
                </a:solidFill>
                <a:latin typeface="Calibri"/>
                <a:ea typeface="Calibri"/>
                <a:cs typeface="Calibri"/>
                <a:sym typeface="Calibri"/>
              </a:rPr>
              <a:t>, </a:t>
            </a:r>
            <a:r>
              <a:rPr lang="es-CO" sz="2000" dirty="0" err="1">
                <a:solidFill>
                  <a:srgbClr val="00B050"/>
                </a:solidFill>
                <a:latin typeface="Calibri"/>
                <a:ea typeface="Calibri"/>
                <a:cs typeface="Calibri"/>
                <a:sym typeface="Calibri"/>
              </a:rPr>
              <a:t>y_test</a:t>
            </a:r>
            <a:r>
              <a:rPr lang="es-CO" sz="2000" dirty="0">
                <a:solidFill>
                  <a:srgbClr val="00B050"/>
                </a:solidFill>
                <a:latin typeface="Calibri"/>
                <a:ea typeface="Calibri"/>
                <a:cs typeface="Calibri"/>
                <a:sym typeface="Calibri"/>
              </a:rPr>
              <a:t> = </a:t>
            </a:r>
            <a:r>
              <a:rPr lang="es-CO" sz="2000" dirty="0" err="1">
                <a:solidFill>
                  <a:srgbClr val="00B050"/>
                </a:solidFill>
                <a:latin typeface="Calibri"/>
                <a:ea typeface="Calibri"/>
                <a:cs typeface="Calibri"/>
                <a:sym typeface="Calibri"/>
              </a:rPr>
              <a:t>train_test_split</a:t>
            </a:r>
            <a:r>
              <a:rPr lang="es-CO" sz="2000" dirty="0">
                <a:solidFill>
                  <a:srgbClr val="00B050"/>
                </a:solidFill>
                <a:latin typeface="Calibri"/>
                <a:ea typeface="Calibri"/>
                <a:cs typeface="Calibri"/>
                <a:sym typeface="Calibri"/>
              </a:rPr>
              <a:t>(X, y, </a:t>
            </a:r>
            <a:r>
              <a:rPr lang="es-CO" sz="2000" dirty="0" err="1">
                <a:solidFill>
                  <a:srgbClr val="00B050"/>
                </a:solidFill>
                <a:latin typeface="Calibri"/>
                <a:ea typeface="Calibri"/>
                <a:cs typeface="Calibri"/>
                <a:sym typeface="Calibri"/>
              </a:rPr>
              <a:t>test_size</a:t>
            </a:r>
            <a:r>
              <a:rPr lang="es-CO" sz="2000" dirty="0">
                <a:solidFill>
                  <a:srgbClr val="00B050"/>
                </a:solidFill>
                <a:latin typeface="Calibri"/>
                <a:ea typeface="Calibri"/>
                <a:cs typeface="Calibri"/>
                <a:sym typeface="Calibri"/>
              </a:rPr>
              <a:t>=0.2)</a:t>
            </a:r>
            <a:endParaRPr sz="1600" dirty="0">
              <a:solidFill>
                <a:srgbClr val="00B050"/>
              </a:solidFill>
            </a:endParaRPr>
          </a:p>
          <a:p>
            <a:pPr>
              <a:buSzPts val="1800"/>
            </a:pPr>
            <a:endParaRPr sz="2000" dirty="0">
              <a:solidFill>
                <a:srgbClr val="0070C0"/>
              </a:solidFill>
              <a:latin typeface="Calibri"/>
              <a:ea typeface="Calibri"/>
              <a:cs typeface="Calibri"/>
              <a:sym typeface="Calibri"/>
            </a:endParaRPr>
          </a:p>
          <a:p>
            <a:pPr>
              <a:buSzPts val="3200"/>
            </a:pPr>
            <a:r>
              <a:rPr lang="es-CO" sz="3600" dirty="0">
                <a:solidFill>
                  <a:srgbClr val="0070C0"/>
                </a:solidFill>
                <a:latin typeface="Calibri"/>
                <a:ea typeface="Calibri"/>
                <a:cs typeface="Calibri"/>
                <a:sym typeface="Calibri"/>
              </a:rPr>
              <a:t>Paso 8: </a:t>
            </a:r>
            <a:r>
              <a:rPr lang="es-CO" sz="2000" dirty="0">
                <a:solidFill>
                  <a:srgbClr val="0070C0"/>
                </a:solidFill>
                <a:latin typeface="Calibri"/>
                <a:ea typeface="Calibri"/>
                <a:cs typeface="Calibri"/>
                <a:sym typeface="Calibri"/>
              </a:rPr>
              <a:t># seleccionar el algoritmo que se va a usar (</a:t>
            </a:r>
            <a:r>
              <a:rPr lang="es-CO" sz="2800" b="1" dirty="0">
                <a:solidFill>
                  <a:srgbClr val="0070C0"/>
                </a:solidFill>
                <a:latin typeface="Calibri"/>
                <a:ea typeface="Calibri"/>
                <a:cs typeface="Calibri"/>
                <a:sym typeface="Calibri"/>
              </a:rPr>
              <a:t>regresión lineal</a:t>
            </a:r>
            <a:r>
              <a:rPr lang="es-CO" sz="2000" dirty="0">
                <a:solidFill>
                  <a:srgbClr val="0070C0"/>
                </a:solidFill>
                <a:latin typeface="Calibri"/>
                <a:ea typeface="Calibri"/>
                <a:cs typeface="Calibri"/>
                <a:sym typeface="Calibri"/>
              </a:rPr>
              <a:t>)</a:t>
            </a:r>
            <a:endParaRPr sz="1600" dirty="0"/>
          </a:p>
          <a:p>
            <a:pPr>
              <a:buSzPts val="1800"/>
            </a:pPr>
            <a:endParaRPr sz="2000" dirty="0">
              <a:solidFill>
                <a:srgbClr val="0070C0"/>
              </a:solidFill>
              <a:latin typeface="Calibri"/>
              <a:ea typeface="Calibri"/>
              <a:cs typeface="Calibri"/>
              <a:sym typeface="Calibri"/>
            </a:endParaRPr>
          </a:p>
          <a:p>
            <a:pPr>
              <a:buSzPts val="1400"/>
            </a:pPr>
            <a:endParaRPr sz="1600" dirty="0"/>
          </a:p>
          <a:p>
            <a:pPr>
              <a:buSzPts val="1800"/>
            </a:pPr>
            <a:r>
              <a:rPr lang="es-CO" sz="2000" dirty="0" err="1">
                <a:solidFill>
                  <a:srgbClr val="00B050"/>
                </a:solidFill>
                <a:latin typeface="Calibri"/>
                <a:ea typeface="Calibri"/>
                <a:cs typeface="Calibri"/>
                <a:sym typeface="Calibri"/>
              </a:rPr>
              <a:t>lr</a:t>
            </a:r>
            <a:r>
              <a:rPr lang="es-CO" sz="2000" dirty="0">
                <a:solidFill>
                  <a:srgbClr val="00B050"/>
                </a:solidFill>
                <a:latin typeface="Calibri"/>
                <a:ea typeface="Calibri"/>
                <a:cs typeface="Calibri"/>
                <a:sym typeface="Calibri"/>
              </a:rPr>
              <a:t> = </a:t>
            </a:r>
            <a:r>
              <a:rPr lang="es-CO" sz="2000" dirty="0" err="1">
                <a:solidFill>
                  <a:srgbClr val="00B050"/>
                </a:solidFill>
                <a:latin typeface="Calibri"/>
                <a:ea typeface="Calibri"/>
                <a:cs typeface="Calibri"/>
                <a:sym typeface="Calibri"/>
              </a:rPr>
              <a:t>linear_model.LinearRegression</a:t>
            </a:r>
            <a:r>
              <a:rPr lang="es-CO" sz="2000" dirty="0">
                <a:solidFill>
                  <a:srgbClr val="00B050"/>
                </a:solidFill>
                <a:latin typeface="Calibri"/>
                <a:ea typeface="Calibri"/>
                <a:cs typeface="Calibri"/>
                <a:sym typeface="Calibri"/>
              </a:rPr>
              <a:t>()</a:t>
            </a:r>
            <a:endParaRPr sz="2000" dirty="0">
              <a:solidFill>
                <a:srgbClr val="00B050"/>
              </a:solidFill>
              <a:latin typeface="Calibri"/>
              <a:ea typeface="Calibri"/>
              <a:cs typeface="Calibri"/>
              <a:sym typeface="Calibri"/>
            </a:endParaRPr>
          </a:p>
          <a:p>
            <a:pPr>
              <a:buSzPts val="1800"/>
            </a:pPr>
            <a:endParaRPr sz="2000" dirty="0">
              <a:solidFill>
                <a:srgbClr val="0070C0"/>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468" name="Google Shape;468;p42" descr="Resultado de imagen para robot entrenando"/>
          <p:cNvPicPr preferRelativeResize="0"/>
          <p:nvPr/>
        </p:nvPicPr>
        <p:blipFill rotWithShape="1">
          <a:blip r:embed="rId3">
            <a:alphaModFix/>
          </a:blip>
          <a:srcRect l="35727" t="26482" r="29703" b="24963"/>
          <a:stretch/>
        </p:blipFill>
        <p:spPr>
          <a:xfrm>
            <a:off x="6223874" y="1638135"/>
            <a:ext cx="1838514" cy="1723293"/>
          </a:xfrm>
          <a:prstGeom prst="ellipse">
            <a:avLst/>
          </a:prstGeom>
          <a:noFill/>
          <a:ln>
            <a:noFill/>
          </a:ln>
          <a:effectLst>
            <a:outerShdw blurRad="381000" dist="292100" dir="5400000" sx="-80000" sy="-18000" rotWithShape="0">
              <a:srgbClr val="000000">
                <a:alpha val="20000"/>
              </a:srgbClr>
            </a:outerShdw>
          </a:effectLst>
        </p:spPr>
      </p:pic>
      <p:sp>
        <p:nvSpPr>
          <p:cNvPr id="469" name="Google Shape;469;p42"/>
          <p:cNvSpPr txBox="1"/>
          <p:nvPr/>
        </p:nvSpPr>
        <p:spPr>
          <a:xfrm>
            <a:off x="0" y="74378"/>
            <a:ext cx="9144000" cy="50504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Tahoma"/>
                <a:ea typeface="Tahoma"/>
                <a:cs typeface="Tahoma"/>
                <a:sym typeface="Tahoma"/>
              </a:rPr>
              <a:t>Aplicando a LOAD BOSTON un algoritmo de regresión lineal</a:t>
            </a:r>
            <a:endParaRPr/>
          </a:p>
        </p:txBody>
      </p:sp>
      <p:sp>
        <p:nvSpPr>
          <p:cNvPr id="470" name="Google Shape;470;p42"/>
          <p:cNvSpPr/>
          <p:nvPr/>
        </p:nvSpPr>
        <p:spPr>
          <a:xfrm>
            <a:off x="71968" y="660890"/>
            <a:ext cx="8651700" cy="5228442"/>
          </a:xfrm>
          <a:prstGeom prst="rect">
            <a:avLst/>
          </a:prstGeom>
          <a:noFill/>
          <a:ln>
            <a:noFill/>
          </a:ln>
        </p:spPr>
        <p:txBody>
          <a:bodyPr spcFirstLastPara="1" wrap="square" lIns="91425" tIns="45700" rIns="91425" bIns="45700" anchor="t" anchorCtr="0">
            <a:spAutoFit/>
          </a:bodyPr>
          <a:lstStyle/>
          <a:p>
            <a:pPr>
              <a:buSzPts val="3200"/>
            </a:pPr>
            <a:r>
              <a:rPr lang="es-CO" sz="3600" dirty="0">
                <a:solidFill>
                  <a:srgbClr val="0070C0"/>
                </a:solidFill>
                <a:latin typeface="Calibri"/>
                <a:ea typeface="Calibri"/>
                <a:cs typeface="Calibri"/>
                <a:sym typeface="Calibri"/>
              </a:rPr>
              <a:t>Paso 9: </a:t>
            </a:r>
            <a:r>
              <a:rPr lang="es-CO" sz="2000" dirty="0">
                <a:solidFill>
                  <a:srgbClr val="0070C0"/>
                </a:solidFill>
                <a:latin typeface="Calibri"/>
                <a:ea typeface="Calibri"/>
                <a:cs typeface="Calibri"/>
                <a:sym typeface="Calibri"/>
              </a:rPr>
              <a:t># entrenar la maquina (modelo) para que conozca la realidad</a:t>
            </a:r>
            <a:endParaRPr sz="1600" dirty="0"/>
          </a:p>
          <a:p>
            <a:pPr>
              <a:buSzPts val="1800"/>
            </a:pPr>
            <a:endParaRPr sz="2000" dirty="0">
              <a:solidFill>
                <a:schemeClr val="dk1"/>
              </a:solidFill>
              <a:latin typeface="Calibri"/>
              <a:ea typeface="Calibri"/>
              <a:cs typeface="Calibri"/>
              <a:sym typeface="Calibri"/>
            </a:endParaRPr>
          </a:p>
          <a:p>
            <a:pPr>
              <a:buSzPts val="1800"/>
            </a:pPr>
            <a:endParaRPr sz="2000" dirty="0">
              <a:solidFill>
                <a:schemeClr val="dk1"/>
              </a:solidFill>
              <a:latin typeface="Calibri"/>
              <a:ea typeface="Calibri"/>
              <a:cs typeface="Calibri"/>
              <a:sym typeface="Calibri"/>
            </a:endParaRPr>
          </a:p>
          <a:p>
            <a:pPr>
              <a:buSzPts val="1800"/>
            </a:pPr>
            <a:endParaRPr sz="2000" dirty="0">
              <a:solidFill>
                <a:schemeClr val="dk1"/>
              </a:solidFill>
              <a:latin typeface="Calibri"/>
              <a:ea typeface="Calibri"/>
              <a:cs typeface="Calibri"/>
              <a:sym typeface="Calibri"/>
            </a:endParaRPr>
          </a:p>
          <a:p>
            <a:pPr>
              <a:lnSpc>
                <a:spcPct val="135714"/>
              </a:lnSpc>
              <a:buClr>
                <a:schemeClr val="dk1"/>
              </a:buClr>
              <a:buSzPts val="1100"/>
            </a:pPr>
            <a:r>
              <a:rPr lang="es-CO" sz="1600" dirty="0" err="1">
                <a:solidFill>
                  <a:srgbClr val="00B050"/>
                </a:solidFill>
                <a:highlight>
                  <a:srgbClr val="FFFFFE"/>
                </a:highlight>
                <a:latin typeface="Courier New"/>
                <a:ea typeface="Courier New"/>
                <a:cs typeface="Courier New"/>
                <a:sym typeface="Courier New"/>
              </a:rPr>
              <a:t>lr.fit</a:t>
            </a:r>
            <a:r>
              <a:rPr lang="es-CO" sz="1600" dirty="0">
                <a:solidFill>
                  <a:srgbClr val="00B050"/>
                </a:solidFill>
                <a:highlight>
                  <a:srgbClr val="FFFFFE"/>
                </a:highlight>
                <a:latin typeface="Courier New"/>
                <a:ea typeface="Courier New"/>
                <a:cs typeface="Courier New"/>
                <a:sym typeface="Courier New"/>
              </a:rPr>
              <a:t>(</a:t>
            </a:r>
            <a:r>
              <a:rPr lang="es-CO" sz="1600" dirty="0" err="1">
                <a:solidFill>
                  <a:srgbClr val="00B050"/>
                </a:solidFill>
                <a:highlight>
                  <a:srgbClr val="FFFFFE"/>
                </a:highlight>
                <a:latin typeface="Courier New"/>
                <a:ea typeface="Courier New"/>
                <a:cs typeface="Courier New"/>
                <a:sym typeface="Courier New"/>
              </a:rPr>
              <a:t>boston.data</a:t>
            </a:r>
            <a:r>
              <a:rPr lang="es-CO" sz="1600" dirty="0">
                <a:solidFill>
                  <a:srgbClr val="00B050"/>
                </a:solidFill>
                <a:highlight>
                  <a:srgbClr val="FFFFFE"/>
                </a:highlight>
                <a:latin typeface="Courier New"/>
                <a:ea typeface="Courier New"/>
                <a:cs typeface="Courier New"/>
                <a:sym typeface="Courier New"/>
              </a:rPr>
              <a:t>, </a:t>
            </a:r>
            <a:r>
              <a:rPr lang="es-CO" sz="1600" dirty="0" err="1">
                <a:solidFill>
                  <a:srgbClr val="00B050"/>
                </a:solidFill>
                <a:highlight>
                  <a:srgbClr val="FFFFFE"/>
                </a:highlight>
                <a:latin typeface="Courier New"/>
                <a:ea typeface="Courier New"/>
                <a:cs typeface="Courier New"/>
                <a:sym typeface="Courier New"/>
              </a:rPr>
              <a:t>boston.target</a:t>
            </a:r>
            <a:r>
              <a:rPr lang="es-CO" sz="1600" dirty="0">
                <a:solidFill>
                  <a:srgbClr val="00B050"/>
                </a:solidFill>
                <a:highlight>
                  <a:srgbClr val="FFFFFE"/>
                </a:highlight>
                <a:latin typeface="Courier New"/>
                <a:ea typeface="Courier New"/>
                <a:cs typeface="Courier New"/>
                <a:sym typeface="Courier New"/>
              </a:rPr>
              <a:t>)</a:t>
            </a:r>
            <a:endParaRPr sz="1600" dirty="0">
              <a:solidFill>
                <a:srgbClr val="00B050"/>
              </a:solidFill>
              <a:highlight>
                <a:srgbClr val="FFFFFE"/>
              </a:highlight>
              <a:latin typeface="Courier New"/>
              <a:ea typeface="Courier New"/>
              <a:cs typeface="Courier New"/>
              <a:sym typeface="Courier New"/>
            </a:endParaRPr>
          </a:p>
          <a:p>
            <a:pPr>
              <a:buSzPts val="1800"/>
            </a:pPr>
            <a:endParaRPr sz="2000" dirty="0">
              <a:solidFill>
                <a:schemeClr val="dk1"/>
              </a:solidFill>
              <a:latin typeface="Calibri"/>
              <a:ea typeface="Calibri"/>
              <a:cs typeface="Calibri"/>
              <a:sym typeface="Calibri"/>
            </a:endParaRPr>
          </a:p>
          <a:p>
            <a:pPr>
              <a:buSzPts val="1800"/>
            </a:pPr>
            <a:endParaRPr sz="2000" dirty="0">
              <a:solidFill>
                <a:schemeClr val="dk1"/>
              </a:solidFill>
              <a:latin typeface="Calibri"/>
              <a:ea typeface="Calibri"/>
              <a:cs typeface="Calibri"/>
              <a:sym typeface="Calibri"/>
            </a:endParaRPr>
          </a:p>
          <a:p>
            <a:pPr>
              <a:buSzPts val="1800"/>
            </a:pPr>
            <a:endParaRPr sz="2000" dirty="0">
              <a:solidFill>
                <a:schemeClr val="dk1"/>
              </a:solidFill>
              <a:latin typeface="Calibri"/>
              <a:ea typeface="Calibri"/>
              <a:cs typeface="Calibri"/>
              <a:sym typeface="Calibri"/>
            </a:endParaRPr>
          </a:p>
          <a:p>
            <a:pPr>
              <a:buSzPts val="1800"/>
            </a:pPr>
            <a:endParaRPr sz="2000" dirty="0">
              <a:solidFill>
                <a:schemeClr val="dk1"/>
              </a:solidFill>
              <a:latin typeface="Calibri"/>
              <a:ea typeface="Calibri"/>
              <a:cs typeface="Calibri"/>
              <a:sym typeface="Calibri"/>
            </a:endParaRPr>
          </a:p>
          <a:p>
            <a:pPr>
              <a:buSzPts val="1800"/>
            </a:pPr>
            <a:endParaRPr sz="2000" dirty="0">
              <a:solidFill>
                <a:schemeClr val="dk1"/>
              </a:solidFill>
              <a:latin typeface="Calibri"/>
              <a:ea typeface="Calibri"/>
              <a:cs typeface="Calibri"/>
              <a:sym typeface="Calibri"/>
            </a:endParaRPr>
          </a:p>
          <a:p>
            <a:pPr>
              <a:buSzPts val="3200"/>
            </a:pPr>
            <a:r>
              <a:rPr lang="es-CO" sz="3600" dirty="0">
                <a:solidFill>
                  <a:srgbClr val="0070C0"/>
                </a:solidFill>
                <a:latin typeface="Calibri"/>
                <a:ea typeface="Calibri"/>
                <a:cs typeface="Calibri"/>
                <a:sym typeface="Calibri"/>
              </a:rPr>
              <a:t>Paso 10: </a:t>
            </a:r>
            <a:r>
              <a:rPr lang="es-CO" sz="2000" dirty="0">
                <a:solidFill>
                  <a:srgbClr val="0070C0"/>
                </a:solidFill>
                <a:latin typeface="Calibri"/>
                <a:ea typeface="Calibri"/>
                <a:cs typeface="Calibri"/>
                <a:sym typeface="Calibri"/>
              </a:rPr>
              <a:t># poner a prueba la máquina (modelo)</a:t>
            </a:r>
            <a:endParaRPr sz="1600" dirty="0"/>
          </a:p>
          <a:p>
            <a:pPr>
              <a:buSzPts val="1800"/>
            </a:pPr>
            <a:endParaRPr sz="2000" dirty="0">
              <a:solidFill>
                <a:srgbClr val="0070C0"/>
              </a:solidFill>
              <a:latin typeface="Calibri"/>
              <a:ea typeface="Calibri"/>
              <a:cs typeface="Calibri"/>
              <a:sym typeface="Calibri"/>
            </a:endParaRPr>
          </a:p>
          <a:p>
            <a:pPr>
              <a:buSzPts val="1800"/>
            </a:pPr>
            <a:r>
              <a:rPr lang="es-CO" sz="2000" dirty="0" err="1">
                <a:solidFill>
                  <a:srgbClr val="00B050"/>
                </a:solidFill>
                <a:latin typeface="Calibri"/>
                <a:ea typeface="Calibri"/>
                <a:cs typeface="Calibri"/>
                <a:sym typeface="Calibri"/>
              </a:rPr>
              <a:t>Y_pred</a:t>
            </a:r>
            <a:r>
              <a:rPr lang="es-CO" sz="2000" dirty="0">
                <a:solidFill>
                  <a:srgbClr val="00B050"/>
                </a:solidFill>
                <a:latin typeface="Calibri"/>
                <a:ea typeface="Calibri"/>
                <a:cs typeface="Calibri"/>
                <a:sym typeface="Calibri"/>
              </a:rPr>
              <a:t> = </a:t>
            </a:r>
            <a:r>
              <a:rPr lang="es-CO" sz="2000" dirty="0" err="1">
                <a:solidFill>
                  <a:srgbClr val="00B050"/>
                </a:solidFill>
                <a:latin typeface="Calibri"/>
                <a:ea typeface="Calibri"/>
                <a:cs typeface="Calibri"/>
                <a:sym typeface="Calibri"/>
              </a:rPr>
              <a:t>lr.predict</a:t>
            </a:r>
            <a:r>
              <a:rPr lang="es-CO" sz="2000" dirty="0">
                <a:solidFill>
                  <a:srgbClr val="00B050"/>
                </a:solidFill>
                <a:latin typeface="Calibri"/>
                <a:ea typeface="Calibri"/>
                <a:cs typeface="Calibri"/>
                <a:sym typeface="Calibri"/>
              </a:rPr>
              <a:t>(</a:t>
            </a:r>
            <a:r>
              <a:rPr lang="es-CO" sz="2000" dirty="0" err="1">
                <a:solidFill>
                  <a:srgbClr val="00B050"/>
                </a:solidFill>
                <a:latin typeface="Calibri"/>
                <a:ea typeface="Calibri"/>
                <a:cs typeface="Calibri"/>
                <a:sym typeface="Calibri"/>
              </a:rPr>
              <a:t>X_test</a:t>
            </a:r>
            <a:r>
              <a:rPr lang="es-CO" sz="2000" dirty="0">
                <a:solidFill>
                  <a:srgbClr val="00B050"/>
                </a:solidFill>
                <a:latin typeface="Calibri"/>
                <a:ea typeface="Calibri"/>
                <a:cs typeface="Calibri"/>
                <a:sym typeface="Calibri"/>
              </a:rPr>
              <a:t>)</a:t>
            </a:r>
            <a:endParaRPr sz="1600" dirty="0">
              <a:solidFill>
                <a:srgbClr val="00B050"/>
              </a:solidFill>
            </a:endParaRPr>
          </a:p>
          <a:p>
            <a:pPr>
              <a:buSzPts val="1800"/>
            </a:pPr>
            <a:endParaRPr sz="2000" dirty="0">
              <a:solidFill>
                <a:schemeClr val="dk1"/>
              </a:solidFill>
              <a:latin typeface="Calibri"/>
              <a:ea typeface="Calibri"/>
              <a:cs typeface="Calibri"/>
              <a:sym typeface="Calibri"/>
            </a:endParaRPr>
          </a:p>
          <a:p>
            <a:pPr>
              <a:buSzPts val="1800"/>
            </a:pPr>
            <a:endParaRPr sz="2000" dirty="0">
              <a:solidFill>
                <a:srgbClr val="0070C0"/>
              </a:solidFill>
              <a:latin typeface="Calibri"/>
              <a:ea typeface="Calibri"/>
              <a:cs typeface="Calibri"/>
              <a:sym typeface="Calibri"/>
            </a:endParaRPr>
          </a:p>
        </p:txBody>
      </p:sp>
      <p:pic>
        <p:nvPicPr>
          <p:cNvPr id="471" name="Google Shape;471;p42" descr="Resultado de imagen para robot montando bicicleta"/>
          <p:cNvPicPr preferRelativeResize="0"/>
          <p:nvPr/>
        </p:nvPicPr>
        <p:blipFill rotWithShape="1">
          <a:blip r:embed="rId4">
            <a:alphaModFix/>
          </a:blip>
          <a:srcRect l="11668" t="6721" r="15034" b="6429"/>
          <a:stretch/>
        </p:blipFill>
        <p:spPr>
          <a:xfrm>
            <a:off x="6507528" y="4151937"/>
            <a:ext cx="1271206" cy="168365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3"/>
          <p:cNvSpPr txBox="1"/>
          <p:nvPr/>
        </p:nvSpPr>
        <p:spPr>
          <a:xfrm>
            <a:off x="0" y="10153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Tahoma"/>
                <a:ea typeface="Tahoma"/>
                <a:cs typeface="Tahoma"/>
                <a:sym typeface="Tahoma"/>
              </a:rPr>
              <a:t>Aplicando a LOAD BOSTON un algoritmo de regresión lineal</a:t>
            </a:r>
            <a:endParaRPr/>
          </a:p>
        </p:txBody>
      </p:sp>
      <p:sp>
        <p:nvSpPr>
          <p:cNvPr id="477" name="Google Shape;477;p43"/>
          <p:cNvSpPr/>
          <p:nvPr/>
        </p:nvSpPr>
        <p:spPr>
          <a:xfrm>
            <a:off x="0" y="951549"/>
            <a:ext cx="8702100" cy="3908700"/>
          </a:xfrm>
          <a:prstGeom prst="rect">
            <a:avLst/>
          </a:prstGeom>
          <a:noFill/>
          <a:ln>
            <a:noFill/>
          </a:ln>
        </p:spPr>
        <p:txBody>
          <a:bodyPr spcFirstLastPara="1" wrap="square" lIns="91425" tIns="45700" rIns="91425" bIns="45700" anchor="t" anchorCtr="0">
            <a:spAutoFit/>
          </a:bodyPr>
          <a:lstStyle/>
          <a:p>
            <a:pPr>
              <a:buSzPts val="3200"/>
            </a:pPr>
            <a:r>
              <a:rPr lang="es-CO" sz="3200" dirty="0">
                <a:solidFill>
                  <a:srgbClr val="0070C0"/>
                </a:solidFill>
                <a:latin typeface="Calibri"/>
                <a:ea typeface="Calibri"/>
                <a:cs typeface="Calibri"/>
                <a:sym typeface="Calibri"/>
              </a:rPr>
              <a:t>Paso 11: </a:t>
            </a:r>
            <a:r>
              <a:rPr lang="es-CO" sz="1800" dirty="0">
                <a:solidFill>
                  <a:srgbClr val="0070C0"/>
                </a:solidFill>
                <a:latin typeface="Calibri"/>
                <a:ea typeface="Calibri"/>
                <a:cs typeface="Calibri"/>
                <a:sym typeface="Calibri"/>
              </a:rPr>
              <a:t># Graficamos los datos de test junto con el modelo predictivo</a:t>
            </a:r>
            <a:endParaRPr sz="1800" dirty="0">
              <a:solidFill>
                <a:schemeClr val="dk1"/>
              </a:solidFill>
              <a:latin typeface="Calibri"/>
              <a:ea typeface="Calibri"/>
              <a:cs typeface="Calibri"/>
              <a:sym typeface="Calibri"/>
            </a:endParaRPr>
          </a:p>
          <a:p>
            <a:pPr>
              <a:buSzPts val="1800"/>
            </a:pPr>
            <a:endParaRPr sz="1800" dirty="0">
              <a:solidFill>
                <a:schemeClr val="dk1"/>
              </a:solidFill>
              <a:latin typeface="Calibri"/>
              <a:ea typeface="Calibri"/>
              <a:cs typeface="Calibri"/>
              <a:sym typeface="Calibri"/>
            </a:endParaRPr>
          </a:p>
          <a:p>
            <a:pPr>
              <a:buSzPts val="1800"/>
            </a:pPr>
            <a:endParaRPr sz="1800" dirty="0">
              <a:solidFill>
                <a:schemeClr val="dk1"/>
              </a:solidFill>
              <a:latin typeface="Calibri"/>
              <a:ea typeface="Calibri"/>
              <a:cs typeface="Calibri"/>
              <a:sym typeface="Calibri"/>
            </a:endParaRPr>
          </a:p>
          <a:p>
            <a:pPr>
              <a:buSzPts val="1800"/>
            </a:pPr>
            <a:r>
              <a:rPr lang="es-CO" sz="1800" dirty="0" err="1">
                <a:solidFill>
                  <a:srgbClr val="00B050"/>
                </a:solidFill>
                <a:latin typeface="Calibri"/>
                <a:ea typeface="Calibri"/>
                <a:cs typeface="Calibri"/>
                <a:sym typeface="Calibri"/>
              </a:rPr>
              <a:t>plt.scatter</a:t>
            </a:r>
            <a:r>
              <a:rPr lang="es-CO" sz="1800" dirty="0">
                <a:solidFill>
                  <a:srgbClr val="00B050"/>
                </a:solidFill>
                <a:latin typeface="Calibri"/>
                <a:ea typeface="Calibri"/>
                <a:cs typeface="Calibri"/>
                <a:sym typeface="Calibri"/>
              </a:rPr>
              <a:t>(</a:t>
            </a:r>
            <a:r>
              <a:rPr lang="es-CO" sz="1800" dirty="0" err="1">
                <a:solidFill>
                  <a:srgbClr val="00B050"/>
                </a:solidFill>
                <a:latin typeface="Calibri"/>
                <a:ea typeface="Calibri"/>
                <a:cs typeface="Calibri"/>
                <a:sym typeface="Calibri"/>
              </a:rPr>
              <a:t>X_test</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y_test</a:t>
            </a:r>
            <a:r>
              <a:rPr lang="es-CO" sz="1800" dirty="0">
                <a:solidFill>
                  <a:srgbClr val="00B050"/>
                </a:solidFill>
                <a:latin typeface="Calibri"/>
                <a:ea typeface="Calibri"/>
                <a:cs typeface="Calibri"/>
                <a:sym typeface="Calibri"/>
              </a:rPr>
              <a:t>)               #tomamos los datos de testeo</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plt.plot</a:t>
            </a:r>
            <a:r>
              <a:rPr lang="es-CO" sz="1800" dirty="0">
                <a:solidFill>
                  <a:srgbClr val="00B050"/>
                </a:solidFill>
                <a:latin typeface="Calibri"/>
                <a:ea typeface="Calibri"/>
                <a:cs typeface="Calibri"/>
                <a:sym typeface="Calibri"/>
              </a:rPr>
              <a:t>(</a:t>
            </a:r>
            <a:r>
              <a:rPr lang="es-CO" sz="1800" dirty="0" err="1">
                <a:solidFill>
                  <a:srgbClr val="00B050"/>
                </a:solidFill>
                <a:latin typeface="Calibri"/>
                <a:ea typeface="Calibri"/>
                <a:cs typeface="Calibri"/>
                <a:sym typeface="Calibri"/>
              </a:rPr>
              <a:t>X_test</a:t>
            </a:r>
            <a:r>
              <a:rPr lang="es-CO" sz="1800" dirty="0">
                <a:solidFill>
                  <a:srgbClr val="00B050"/>
                </a:solidFill>
                <a:latin typeface="Calibri"/>
                <a:ea typeface="Calibri"/>
                <a:cs typeface="Calibri"/>
                <a:sym typeface="Calibri"/>
              </a:rPr>
              <a:t>, </a:t>
            </a:r>
            <a:r>
              <a:rPr lang="es-CO" sz="1800" dirty="0" err="1">
                <a:solidFill>
                  <a:srgbClr val="00B050"/>
                </a:solidFill>
                <a:latin typeface="Calibri"/>
                <a:ea typeface="Calibri"/>
                <a:cs typeface="Calibri"/>
                <a:sym typeface="Calibri"/>
              </a:rPr>
              <a:t>Y_pred</a:t>
            </a:r>
            <a:r>
              <a:rPr lang="es-CO" sz="1800" dirty="0">
                <a:solidFill>
                  <a:srgbClr val="00B050"/>
                </a:solidFill>
                <a:latin typeface="Calibri"/>
                <a:ea typeface="Calibri"/>
                <a:cs typeface="Calibri"/>
                <a:sym typeface="Calibri"/>
              </a:rPr>
              <a:t>, color='red', </a:t>
            </a:r>
            <a:r>
              <a:rPr lang="es-CO" sz="1800" dirty="0" err="1">
                <a:solidFill>
                  <a:srgbClr val="00B050"/>
                </a:solidFill>
                <a:latin typeface="Calibri"/>
                <a:ea typeface="Calibri"/>
                <a:cs typeface="Calibri"/>
                <a:sym typeface="Calibri"/>
              </a:rPr>
              <a:t>linewidth</a:t>
            </a:r>
            <a:r>
              <a:rPr lang="es-CO" sz="1800" dirty="0">
                <a:solidFill>
                  <a:srgbClr val="00B050"/>
                </a:solidFill>
                <a:latin typeface="Calibri"/>
                <a:ea typeface="Calibri"/>
                <a:cs typeface="Calibri"/>
                <a:sym typeface="Calibri"/>
              </a:rPr>
              <a:t>=3) #dibujamos la regresión lineal predictiva</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plt.title</a:t>
            </a:r>
            <a:r>
              <a:rPr lang="es-CO" sz="1800" dirty="0">
                <a:solidFill>
                  <a:srgbClr val="00B050"/>
                </a:solidFill>
                <a:latin typeface="Calibri"/>
                <a:ea typeface="Calibri"/>
                <a:cs typeface="Calibri"/>
                <a:sym typeface="Calibri"/>
              </a:rPr>
              <a:t>('Regresión Lineal Simple')</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plt.xlabel</a:t>
            </a:r>
            <a:r>
              <a:rPr lang="es-CO" sz="1800" dirty="0">
                <a:solidFill>
                  <a:srgbClr val="00B050"/>
                </a:solidFill>
                <a:latin typeface="Calibri"/>
                <a:ea typeface="Calibri"/>
                <a:cs typeface="Calibri"/>
                <a:sym typeface="Calibri"/>
              </a:rPr>
              <a:t>('Número de habitaciones')</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plt.ylabel</a:t>
            </a:r>
            <a:r>
              <a:rPr lang="es-CO" sz="1800" dirty="0">
                <a:solidFill>
                  <a:srgbClr val="00B050"/>
                </a:solidFill>
                <a:latin typeface="Calibri"/>
                <a:ea typeface="Calibri"/>
                <a:cs typeface="Calibri"/>
                <a:sym typeface="Calibri"/>
              </a:rPr>
              <a:t>('Valor medio')</a:t>
            </a:r>
            <a:endParaRPr dirty="0">
              <a:solidFill>
                <a:srgbClr val="00B050"/>
              </a:solidFill>
            </a:endParaRPr>
          </a:p>
          <a:p>
            <a:pPr>
              <a:buSzPts val="1800"/>
            </a:pPr>
            <a:r>
              <a:rPr lang="es-CO" sz="1800" dirty="0" err="1">
                <a:solidFill>
                  <a:srgbClr val="00B050"/>
                </a:solidFill>
                <a:latin typeface="Calibri"/>
                <a:ea typeface="Calibri"/>
                <a:cs typeface="Calibri"/>
                <a:sym typeface="Calibri"/>
              </a:rPr>
              <a:t>plt.show</a:t>
            </a:r>
            <a:r>
              <a:rPr lang="es-CO" sz="1800" dirty="0">
                <a:solidFill>
                  <a:srgbClr val="00B050"/>
                </a:solidFill>
                <a:latin typeface="Calibri"/>
                <a:ea typeface="Calibri"/>
                <a:cs typeface="Calibri"/>
                <a:sym typeface="Calibri"/>
              </a:rPr>
              <a:t>()</a:t>
            </a:r>
            <a:endParaRPr dirty="0">
              <a:solidFill>
                <a:srgbClr val="00B050"/>
              </a:solidFill>
            </a:endParaRPr>
          </a:p>
          <a:p>
            <a:pPr>
              <a:buSzPts val="1800"/>
            </a:pPr>
            <a:endParaRPr sz="1800" dirty="0">
              <a:solidFill>
                <a:schemeClr val="dk1"/>
              </a:solidFill>
              <a:latin typeface="Calibri"/>
              <a:ea typeface="Calibri"/>
              <a:cs typeface="Calibri"/>
              <a:sym typeface="Calibri"/>
            </a:endParaRPr>
          </a:p>
          <a:p>
            <a:pPr>
              <a:buSzPts val="1800"/>
            </a:pPr>
            <a:endParaRPr sz="1800" dirty="0">
              <a:solidFill>
                <a:srgbClr val="0070C0"/>
              </a:solidFill>
              <a:latin typeface="Calibri"/>
              <a:ea typeface="Calibri"/>
              <a:cs typeface="Calibri"/>
              <a:sym typeface="Calibri"/>
            </a:endParaRPr>
          </a:p>
          <a:p>
            <a:pPr>
              <a:buSzPts val="1800"/>
            </a:pPr>
            <a:endParaRPr sz="1800" dirty="0">
              <a:solidFill>
                <a:schemeClr val="dk1"/>
              </a:solidFill>
              <a:latin typeface="Calibri"/>
              <a:ea typeface="Calibri"/>
              <a:cs typeface="Calibri"/>
              <a:sym typeface="Calibri"/>
            </a:endParaRPr>
          </a:p>
          <a:p>
            <a:pPr>
              <a:buSzPts val="1800"/>
            </a:pPr>
            <a:endParaRPr sz="1800" dirty="0">
              <a:solidFill>
                <a:srgbClr val="0070C0"/>
              </a:solidFill>
              <a:latin typeface="Calibri"/>
              <a:ea typeface="Calibri"/>
              <a:cs typeface="Calibri"/>
              <a:sym typeface="Calibri"/>
            </a:endParaRPr>
          </a:p>
        </p:txBody>
      </p:sp>
      <p:pic>
        <p:nvPicPr>
          <p:cNvPr id="478" name="Google Shape;478;p43"/>
          <p:cNvPicPr preferRelativeResize="0"/>
          <p:nvPr/>
        </p:nvPicPr>
        <p:blipFill rotWithShape="1">
          <a:blip r:embed="rId3">
            <a:alphaModFix/>
          </a:blip>
          <a:srcRect/>
          <a:stretch/>
        </p:blipFill>
        <p:spPr>
          <a:xfrm>
            <a:off x="6733758" y="2905899"/>
            <a:ext cx="3714750" cy="2724150"/>
          </a:xfrm>
          <a:prstGeom prst="rect">
            <a:avLst/>
          </a:prstGeom>
          <a:noFill/>
          <a:ln>
            <a:noFill/>
          </a:ln>
        </p:spPr>
      </p:pic>
      <p:sp>
        <p:nvSpPr>
          <p:cNvPr id="479" name="Google Shape;479;p43"/>
          <p:cNvSpPr/>
          <p:nvPr/>
        </p:nvSpPr>
        <p:spPr>
          <a:xfrm>
            <a:off x="1614153" y="4130107"/>
            <a:ext cx="4572000" cy="1200329"/>
          </a:xfrm>
          <a:prstGeom prst="rect">
            <a:avLst/>
          </a:prstGeom>
          <a:noFill/>
          <a:ln>
            <a:noFill/>
          </a:ln>
        </p:spPr>
        <p:txBody>
          <a:bodyPr spcFirstLastPara="1" wrap="square" lIns="91425" tIns="45700" rIns="91425" bIns="45700" anchor="t" anchorCtr="0">
            <a:spAutoFit/>
          </a:bodyPr>
          <a:lstStyle/>
          <a:p>
            <a:pPr algn="ctr">
              <a:buSzPts val="3600"/>
            </a:pPr>
            <a:r>
              <a:rPr lang="es-CO" sz="3600" b="1">
                <a:solidFill>
                  <a:schemeClr val="dk1"/>
                </a:solidFill>
                <a:latin typeface="Calibri"/>
                <a:ea typeface="Calibri"/>
                <a:cs typeface="Calibri"/>
                <a:sym typeface="Calibri"/>
              </a:rPr>
              <a:t>¿Hizo una buena regresión lineal?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4"/>
          <p:cNvSpPr txBox="1"/>
          <p:nvPr/>
        </p:nvSpPr>
        <p:spPr>
          <a:xfrm>
            <a:off x="10578" y="47640"/>
            <a:ext cx="9144000" cy="45935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Tahoma"/>
                <a:ea typeface="Tahoma"/>
                <a:cs typeface="Tahoma"/>
                <a:sym typeface="Tahoma"/>
              </a:rPr>
              <a:t>Aplicando a LOAD BOSTON un algoritmo de regresión lineal</a:t>
            </a:r>
            <a:endParaRPr/>
          </a:p>
        </p:txBody>
      </p:sp>
      <p:pic>
        <p:nvPicPr>
          <p:cNvPr id="485" name="Google Shape;485;p44"/>
          <p:cNvPicPr preferRelativeResize="0"/>
          <p:nvPr/>
        </p:nvPicPr>
        <p:blipFill rotWithShape="1">
          <a:blip r:embed="rId3">
            <a:alphaModFix/>
          </a:blip>
          <a:srcRect/>
          <a:stretch/>
        </p:blipFill>
        <p:spPr>
          <a:xfrm>
            <a:off x="1771981" y="1991740"/>
            <a:ext cx="3714750" cy="2724150"/>
          </a:xfrm>
          <a:prstGeom prst="rect">
            <a:avLst/>
          </a:prstGeom>
          <a:noFill/>
          <a:ln>
            <a:noFill/>
          </a:ln>
        </p:spPr>
      </p:pic>
      <p:pic>
        <p:nvPicPr>
          <p:cNvPr id="486" name="Google Shape;486;p44"/>
          <p:cNvPicPr preferRelativeResize="0"/>
          <p:nvPr/>
        </p:nvPicPr>
        <p:blipFill rotWithShape="1">
          <a:blip r:embed="rId4">
            <a:alphaModFix/>
          </a:blip>
          <a:srcRect/>
          <a:stretch/>
        </p:blipFill>
        <p:spPr>
          <a:xfrm>
            <a:off x="6340374" y="1991741"/>
            <a:ext cx="4038600" cy="2676525"/>
          </a:xfrm>
          <a:prstGeom prst="rect">
            <a:avLst/>
          </a:prstGeom>
          <a:noFill/>
          <a:ln>
            <a:noFill/>
          </a:ln>
        </p:spPr>
      </p:pic>
      <p:sp>
        <p:nvSpPr>
          <p:cNvPr id="487" name="Google Shape;487;p44"/>
          <p:cNvSpPr/>
          <p:nvPr/>
        </p:nvSpPr>
        <p:spPr>
          <a:xfrm>
            <a:off x="2688714" y="993038"/>
            <a:ext cx="1881284" cy="707886"/>
          </a:xfrm>
          <a:prstGeom prst="rect">
            <a:avLst/>
          </a:prstGeom>
          <a:noFill/>
          <a:ln>
            <a:noFill/>
          </a:ln>
        </p:spPr>
        <p:txBody>
          <a:bodyPr spcFirstLastPara="1" wrap="square" lIns="91425" tIns="45700" rIns="91425" bIns="45700" anchor="t" anchorCtr="0">
            <a:spAutoFit/>
          </a:bodyPr>
          <a:lstStyle/>
          <a:p>
            <a:pPr>
              <a:buSzPts val="2000"/>
            </a:pPr>
            <a:r>
              <a:rPr lang="es-CO" sz="2000" b="1">
                <a:solidFill>
                  <a:schemeClr val="dk1"/>
                </a:solidFill>
                <a:latin typeface="Calibri"/>
                <a:ea typeface="Calibri"/>
                <a:cs typeface="Calibri"/>
                <a:sym typeface="Calibri"/>
              </a:rPr>
              <a:t>Predicción con </a:t>
            </a:r>
            <a:endParaRPr/>
          </a:p>
          <a:p>
            <a:pPr>
              <a:buSzPts val="2000"/>
            </a:pPr>
            <a:r>
              <a:rPr lang="es-CO" sz="2000" b="1">
                <a:solidFill>
                  <a:schemeClr val="dk1"/>
                </a:solidFill>
                <a:latin typeface="Calibri"/>
                <a:ea typeface="Calibri"/>
                <a:cs typeface="Calibri"/>
                <a:sym typeface="Calibri"/>
              </a:rPr>
              <a:t>regresión lineal </a:t>
            </a:r>
            <a:endParaRPr sz="2000">
              <a:solidFill>
                <a:schemeClr val="dk1"/>
              </a:solidFill>
              <a:latin typeface="Calibri"/>
              <a:ea typeface="Calibri"/>
              <a:cs typeface="Calibri"/>
              <a:sym typeface="Calibri"/>
            </a:endParaRPr>
          </a:p>
        </p:txBody>
      </p:sp>
      <p:sp>
        <p:nvSpPr>
          <p:cNvPr id="488" name="Google Shape;488;p44"/>
          <p:cNvSpPr/>
          <p:nvPr/>
        </p:nvSpPr>
        <p:spPr>
          <a:xfrm>
            <a:off x="5620498" y="1117885"/>
            <a:ext cx="719877" cy="830997"/>
          </a:xfrm>
          <a:prstGeom prst="rect">
            <a:avLst/>
          </a:prstGeom>
          <a:noFill/>
          <a:ln>
            <a:noFill/>
          </a:ln>
        </p:spPr>
        <p:txBody>
          <a:bodyPr spcFirstLastPara="1" wrap="square" lIns="91425" tIns="45700" rIns="91425" bIns="45700" anchor="t" anchorCtr="0">
            <a:spAutoFit/>
          </a:bodyPr>
          <a:lstStyle/>
          <a:p>
            <a:pPr>
              <a:buSzPts val="4800"/>
            </a:pPr>
            <a:r>
              <a:rPr lang="es-CO" sz="4800" b="1">
                <a:solidFill>
                  <a:schemeClr val="dk1"/>
                </a:solidFill>
                <a:latin typeface="Calibri"/>
                <a:ea typeface="Calibri"/>
                <a:cs typeface="Calibri"/>
                <a:sym typeface="Calibri"/>
              </a:rPr>
              <a:t>vs</a:t>
            </a:r>
            <a:endParaRPr sz="4800">
              <a:solidFill>
                <a:schemeClr val="dk1"/>
              </a:solidFill>
              <a:latin typeface="Calibri"/>
              <a:ea typeface="Calibri"/>
              <a:cs typeface="Calibri"/>
              <a:sym typeface="Calibri"/>
            </a:endParaRPr>
          </a:p>
        </p:txBody>
      </p:sp>
      <p:sp>
        <p:nvSpPr>
          <p:cNvPr id="489" name="Google Shape;489;p44"/>
          <p:cNvSpPr/>
          <p:nvPr/>
        </p:nvSpPr>
        <p:spPr>
          <a:xfrm>
            <a:off x="7802606" y="1065536"/>
            <a:ext cx="1351972" cy="707886"/>
          </a:xfrm>
          <a:prstGeom prst="rect">
            <a:avLst/>
          </a:prstGeom>
          <a:noFill/>
          <a:ln>
            <a:noFill/>
          </a:ln>
        </p:spPr>
        <p:txBody>
          <a:bodyPr spcFirstLastPara="1" wrap="square" lIns="91425" tIns="45700" rIns="91425" bIns="45700" anchor="t" anchorCtr="0">
            <a:spAutoFit/>
          </a:bodyPr>
          <a:lstStyle/>
          <a:p>
            <a:pPr algn="ctr">
              <a:buSzPts val="2000"/>
            </a:pPr>
            <a:r>
              <a:rPr lang="es-CO" sz="2000" b="1">
                <a:solidFill>
                  <a:schemeClr val="dk1"/>
                </a:solidFill>
                <a:latin typeface="Calibri"/>
                <a:ea typeface="Calibri"/>
                <a:cs typeface="Calibri"/>
                <a:sym typeface="Calibri"/>
              </a:rPr>
              <a:t>predicción </a:t>
            </a:r>
            <a:endParaRPr/>
          </a:p>
          <a:p>
            <a:pPr algn="ctr">
              <a:buSzPts val="2000"/>
            </a:pPr>
            <a:r>
              <a:rPr lang="es-CO" sz="2000" b="1">
                <a:solidFill>
                  <a:schemeClr val="dk1"/>
                </a:solidFill>
                <a:latin typeface="Calibri"/>
                <a:ea typeface="Calibri"/>
                <a:cs typeface="Calibri"/>
                <a:sym typeface="Calibri"/>
              </a:rPr>
              <a:t>ideal</a:t>
            </a:r>
            <a:endParaRPr/>
          </a:p>
        </p:txBody>
      </p:sp>
      <p:cxnSp>
        <p:nvCxnSpPr>
          <p:cNvPr id="490" name="Google Shape;490;p44"/>
          <p:cNvCxnSpPr/>
          <p:nvPr/>
        </p:nvCxnSpPr>
        <p:spPr>
          <a:xfrm rot="10800000" flipH="1">
            <a:off x="7461162" y="2244960"/>
            <a:ext cx="1977655" cy="2005069"/>
          </a:xfrm>
          <a:prstGeom prst="straightConnector1">
            <a:avLst/>
          </a:prstGeom>
          <a:noFill/>
          <a:ln w="38100" cap="flat" cmpd="sng">
            <a:solidFill>
              <a:srgbClr val="FF0000"/>
            </a:solidFill>
            <a:prstDash val="solid"/>
            <a:round/>
            <a:headEnd type="none" w="sm" len="sm"/>
            <a:tailEnd type="none" w="sm" len="sm"/>
          </a:ln>
          <a:effectLst>
            <a:outerShdw blurRad="40000" dist="23000" dir="5400000" rotWithShape="0">
              <a:srgbClr val="000000">
                <a:alpha val="32941"/>
              </a:srgbClr>
            </a:outerShdw>
          </a:effectLst>
        </p:spPr>
      </p:cxnSp>
      <p:sp>
        <p:nvSpPr>
          <p:cNvPr id="491" name="Google Shape;491;p44"/>
          <p:cNvSpPr/>
          <p:nvPr/>
        </p:nvSpPr>
        <p:spPr>
          <a:xfrm>
            <a:off x="0" y="4668275"/>
            <a:ext cx="12192000" cy="984845"/>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rgbClr val="111111"/>
                </a:solidFill>
                <a:latin typeface="Nunito Sans"/>
                <a:ea typeface="Nunito Sans"/>
                <a:cs typeface="Nunito Sans"/>
                <a:sym typeface="Nunito Sans"/>
              </a:rPr>
              <a:t>Los datos se encuentran muy dispersos por lo que es difícil que la línea cubriera la mayoría de los datos por lo que se obtiene una mala precisión, esto no quiere decir que este algoritmo sea malo sino más bien que </a:t>
            </a:r>
            <a:r>
              <a:rPr lang="es-CO" sz="2000" b="1" dirty="0">
                <a:solidFill>
                  <a:srgbClr val="111111"/>
                </a:solidFill>
                <a:latin typeface="Nunito Sans"/>
                <a:ea typeface="Nunito Sans"/>
                <a:cs typeface="Nunito Sans"/>
                <a:sym typeface="Nunito Sans"/>
              </a:rPr>
              <a:t>este</a:t>
            </a:r>
            <a:r>
              <a:rPr lang="es-CO" sz="1800" dirty="0">
                <a:solidFill>
                  <a:srgbClr val="111111"/>
                </a:solidFill>
                <a:latin typeface="Nunito Sans"/>
                <a:ea typeface="Nunito Sans"/>
                <a:cs typeface="Nunito Sans"/>
                <a:sym typeface="Nunito Sans"/>
              </a:rPr>
              <a:t> </a:t>
            </a:r>
            <a:r>
              <a:rPr lang="es-CO" sz="2000" b="1" dirty="0">
                <a:solidFill>
                  <a:srgbClr val="111111"/>
                </a:solidFill>
                <a:latin typeface="Nunito Sans"/>
                <a:ea typeface="Nunito Sans"/>
                <a:cs typeface="Nunito Sans"/>
                <a:sym typeface="Nunito Sans"/>
              </a:rPr>
              <a:t>algoritmo no es bueno para este conjunto de datos</a:t>
            </a:r>
            <a:endParaRPr sz="1800" b="1" dirty="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5"/>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Tahoma"/>
                <a:ea typeface="Tahoma"/>
                <a:cs typeface="Tahoma"/>
                <a:sym typeface="Tahoma"/>
              </a:rPr>
              <a:t>Aplicando a LOAD BOSTON un algoritmo de regresión lineal</a:t>
            </a:r>
            <a:endParaRPr/>
          </a:p>
        </p:txBody>
      </p:sp>
      <p:sp>
        <p:nvSpPr>
          <p:cNvPr id="497" name="Google Shape;497;p45"/>
          <p:cNvSpPr/>
          <p:nvPr/>
        </p:nvSpPr>
        <p:spPr>
          <a:xfrm>
            <a:off x="1875693" y="973569"/>
            <a:ext cx="8702155" cy="2800767"/>
          </a:xfrm>
          <a:prstGeom prst="rect">
            <a:avLst/>
          </a:prstGeom>
          <a:noFill/>
          <a:ln>
            <a:noFill/>
          </a:ln>
        </p:spPr>
        <p:txBody>
          <a:bodyPr spcFirstLastPara="1" wrap="square" lIns="91425" tIns="45700" rIns="91425" bIns="45700" anchor="t" anchorCtr="0">
            <a:spAutoFit/>
          </a:bodyPr>
          <a:lstStyle/>
          <a:p>
            <a:pPr>
              <a:buSzPts val="3200"/>
            </a:pPr>
            <a:r>
              <a:rPr lang="es-CO" sz="3200">
                <a:solidFill>
                  <a:srgbClr val="0070C0"/>
                </a:solidFill>
                <a:latin typeface="Calibri"/>
                <a:ea typeface="Calibri"/>
                <a:cs typeface="Calibri"/>
                <a:sym typeface="Calibri"/>
              </a:rPr>
              <a:t>Paso 12: </a:t>
            </a:r>
            <a:r>
              <a:rPr lang="es-CO" sz="1800">
                <a:solidFill>
                  <a:srgbClr val="0070C0"/>
                </a:solidFill>
                <a:latin typeface="Calibri"/>
                <a:ea typeface="Calibri"/>
                <a:cs typeface="Calibri"/>
                <a:sym typeface="Calibri"/>
              </a:rPr>
              <a:t># Precisión del modelo</a:t>
            </a:r>
            <a:endParaRPr sz="1800">
              <a:solidFill>
                <a:schemeClr val="dk1"/>
              </a:solidFill>
              <a:latin typeface="Calibri"/>
              <a:ea typeface="Calibri"/>
              <a:cs typeface="Calibri"/>
              <a:sym typeface="Calibri"/>
            </a:endParaRPr>
          </a:p>
          <a:p>
            <a:pPr>
              <a:buSzPts val="1800"/>
            </a:pPr>
            <a:endParaRPr sz="1800">
              <a:solidFill>
                <a:schemeClr val="dk1"/>
              </a:solidFill>
              <a:latin typeface="Calibri"/>
              <a:ea typeface="Calibri"/>
              <a:cs typeface="Calibri"/>
              <a:sym typeface="Calibri"/>
            </a:endParaRPr>
          </a:p>
          <a:p>
            <a:pPr>
              <a:buSzPts val="1800"/>
            </a:pPr>
            <a:endParaRPr sz="1800">
              <a:solidFill>
                <a:schemeClr val="dk1"/>
              </a:solidFill>
              <a:latin typeface="Calibri"/>
              <a:ea typeface="Calibri"/>
              <a:cs typeface="Calibri"/>
              <a:sym typeface="Calibri"/>
            </a:endParaRPr>
          </a:p>
          <a:p>
            <a:pPr>
              <a:buSzPts val="1800"/>
            </a:pPr>
            <a:r>
              <a:rPr lang="es-CO" sz="1800" b="1">
                <a:solidFill>
                  <a:schemeClr val="dk1"/>
                </a:solidFill>
                <a:latin typeface="Calibri"/>
                <a:ea typeface="Calibri"/>
                <a:cs typeface="Calibri"/>
                <a:sym typeface="Calibri"/>
              </a:rPr>
              <a:t>print</a:t>
            </a:r>
            <a:r>
              <a:rPr lang="es-CO" sz="1800">
                <a:solidFill>
                  <a:schemeClr val="dk1"/>
                </a:solidFill>
                <a:latin typeface="Calibri"/>
                <a:ea typeface="Calibri"/>
                <a:cs typeface="Calibri"/>
                <a:sym typeface="Calibri"/>
              </a:rPr>
              <a:t>('Precisión del modelo:')</a:t>
            </a:r>
            <a:endParaRPr/>
          </a:p>
          <a:p>
            <a:pPr>
              <a:buSzPts val="1800"/>
            </a:pPr>
            <a:r>
              <a:rPr lang="es-CO" sz="1800" b="1">
                <a:solidFill>
                  <a:schemeClr val="dk1"/>
                </a:solidFill>
                <a:latin typeface="Calibri"/>
                <a:ea typeface="Calibri"/>
                <a:cs typeface="Calibri"/>
                <a:sym typeface="Calibri"/>
              </a:rPr>
              <a:t>print</a:t>
            </a:r>
            <a:r>
              <a:rPr lang="es-CO" sz="1800">
                <a:solidFill>
                  <a:schemeClr val="dk1"/>
                </a:solidFill>
                <a:latin typeface="Calibri"/>
                <a:ea typeface="Calibri"/>
                <a:cs typeface="Calibri"/>
                <a:sym typeface="Calibri"/>
              </a:rPr>
              <a:t>(lr.score(X_train, y_train))</a:t>
            </a:r>
            <a:endParaRPr/>
          </a:p>
          <a:p>
            <a:pPr>
              <a:buSzPts val="1800"/>
            </a:pPr>
            <a:endParaRPr sz="1800">
              <a:solidFill>
                <a:schemeClr val="dk1"/>
              </a:solidFill>
              <a:latin typeface="Calibri"/>
              <a:ea typeface="Calibri"/>
              <a:cs typeface="Calibri"/>
              <a:sym typeface="Calibri"/>
            </a:endParaRPr>
          </a:p>
          <a:p>
            <a:pPr>
              <a:buSzPts val="1800"/>
            </a:pPr>
            <a:endParaRPr sz="1800">
              <a:solidFill>
                <a:srgbClr val="0070C0"/>
              </a:solidFill>
              <a:latin typeface="Calibri"/>
              <a:ea typeface="Calibri"/>
              <a:cs typeface="Calibri"/>
              <a:sym typeface="Calibri"/>
            </a:endParaRPr>
          </a:p>
          <a:p>
            <a:pPr>
              <a:buSzPts val="1800"/>
            </a:pPr>
            <a:endParaRPr sz="1800">
              <a:solidFill>
                <a:schemeClr val="dk1"/>
              </a:solidFill>
              <a:latin typeface="Calibri"/>
              <a:ea typeface="Calibri"/>
              <a:cs typeface="Calibri"/>
              <a:sym typeface="Calibri"/>
            </a:endParaRPr>
          </a:p>
          <a:p>
            <a:pPr>
              <a:buSzPts val="1800"/>
            </a:pPr>
            <a:endParaRPr sz="1800">
              <a:solidFill>
                <a:srgbClr val="0070C0"/>
              </a:solidFill>
              <a:latin typeface="Calibri"/>
              <a:ea typeface="Calibri"/>
              <a:cs typeface="Calibri"/>
              <a:sym typeface="Calibri"/>
            </a:endParaRPr>
          </a:p>
        </p:txBody>
      </p:sp>
      <p:sp>
        <p:nvSpPr>
          <p:cNvPr id="498" name="Google Shape;498;p45"/>
          <p:cNvSpPr/>
          <p:nvPr/>
        </p:nvSpPr>
        <p:spPr>
          <a:xfrm>
            <a:off x="1614153" y="3215707"/>
            <a:ext cx="8963694" cy="769441"/>
          </a:xfrm>
          <a:prstGeom prst="rect">
            <a:avLst/>
          </a:prstGeom>
          <a:noFill/>
          <a:ln>
            <a:noFill/>
          </a:ln>
        </p:spPr>
        <p:txBody>
          <a:bodyPr spcFirstLastPara="1" wrap="square" lIns="91425" tIns="45700" rIns="91425" bIns="45700" anchor="t" anchorCtr="0">
            <a:spAutoFit/>
          </a:bodyPr>
          <a:lstStyle/>
          <a:p>
            <a:pPr algn="ctr">
              <a:buSzPts val="4400"/>
            </a:pPr>
            <a:r>
              <a:rPr lang="es-CO" sz="4400" b="1">
                <a:solidFill>
                  <a:schemeClr val="dk1"/>
                </a:solidFill>
                <a:latin typeface="Calibri"/>
                <a:ea typeface="Calibri"/>
                <a:cs typeface="Calibri"/>
                <a:sym typeface="Calibri"/>
              </a:rPr>
              <a:t>¿Es una buena precisión?</a:t>
            </a:r>
            <a:endParaRPr/>
          </a:p>
        </p:txBody>
      </p:sp>
      <p:pic>
        <p:nvPicPr>
          <p:cNvPr id="499" name="Google Shape;499;p45" descr="RegresioÌn-Lineal-simple-practica-8"/>
          <p:cNvPicPr preferRelativeResize="0"/>
          <p:nvPr/>
        </p:nvPicPr>
        <p:blipFill rotWithShape="1">
          <a:blip r:embed="rId3">
            <a:alphaModFix/>
          </a:blip>
          <a:srcRect/>
          <a:stretch/>
        </p:blipFill>
        <p:spPr>
          <a:xfrm>
            <a:off x="7010699" y="2137713"/>
            <a:ext cx="2378134" cy="47247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6"/>
          <p:cNvSpPr/>
          <p:nvPr/>
        </p:nvSpPr>
        <p:spPr>
          <a:xfrm>
            <a:off x="1524000" y="269683"/>
            <a:ext cx="8963694" cy="5601533"/>
          </a:xfrm>
          <a:prstGeom prst="rect">
            <a:avLst/>
          </a:prstGeom>
          <a:noFill/>
          <a:ln>
            <a:noFill/>
          </a:ln>
        </p:spPr>
        <p:txBody>
          <a:bodyPr spcFirstLastPara="1" wrap="square" lIns="91425" tIns="45700" rIns="91425" bIns="45700" anchor="t" anchorCtr="0">
            <a:spAutoFit/>
          </a:bodyPr>
          <a:lstStyle/>
          <a:p>
            <a:pPr algn="ctr">
              <a:buSzPts val="6600"/>
            </a:pPr>
            <a:r>
              <a:rPr lang="es-CO" sz="6600" b="1">
                <a:solidFill>
                  <a:schemeClr val="dk1"/>
                </a:solidFill>
                <a:latin typeface="Calibri"/>
                <a:ea typeface="Calibri"/>
                <a:cs typeface="Calibri"/>
                <a:sym typeface="Calibri"/>
              </a:rPr>
              <a:t>Un buen modelo debe arrojar una precisión superior al 80% (siempre).</a:t>
            </a:r>
            <a:endParaRPr/>
          </a:p>
          <a:p>
            <a:pPr algn="ctr">
              <a:buSzPts val="6600"/>
            </a:pPr>
            <a:endParaRPr sz="6600" b="1">
              <a:solidFill>
                <a:schemeClr val="dk1"/>
              </a:solidFill>
              <a:latin typeface="Calibri"/>
              <a:ea typeface="Calibri"/>
              <a:cs typeface="Calibri"/>
              <a:sym typeface="Calibri"/>
            </a:endParaRPr>
          </a:p>
          <a:p>
            <a:pPr algn="ctr">
              <a:buSzPts val="2800"/>
            </a:pPr>
            <a:r>
              <a:rPr lang="es-CO" sz="2800" b="1" i="1">
                <a:solidFill>
                  <a:srgbClr val="FF0000"/>
                </a:solidFill>
                <a:latin typeface="Calibri"/>
                <a:ea typeface="Calibri"/>
                <a:cs typeface="Calibri"/>
                <a:sym typeface="Calibri"/>
              </a:rPr>
              <a:t>De lo contrario hay que buscar otro algoritmo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5"/>
          <p:cNvSpPr txBox="1"/>
          <p:nvPr/>
        </p:nvSpPr>
        <p:spPr>
          <a:xfrm>
            <a:off x="1811549" y="1322734"/>
            <a:ext cx="8568903" cy="4524315"/>
          </a:xfrm>
          <a:prstGeom prst="rect">
            <a:avLst/>
          </a:prstGeom>
          <a:noFill/>
          <a:ln>
            <a:noFill/>
          </a:ln>
        </p:spPr>
        <p:txBody>
          <a:bodyPr spcFirstLastPara="1" wrap="square" lIns="91425" tIns="45700" rIns="91425" bIns="45700" anchor="t" anchorCtr="0">
            <a:spAutoFit/>
          </a:bodyPr>
          <a:lstStyle/>
          <a:p>
            <a:pPr algn="ctr">
              <a:buSzPts val="7200"/>
            </a:pPr>
            <a:r>
              <a:rPr lang="es-CO" sz="7200" b="1">
                <a:solidFill>
                  <a:schemeClr val="dk1"/>
                </a:solidFill>
                <a:latin typeface="Calibri"/>
                <a:ea typeface="Calibri"/>
                <a:cs typeface="Calibri"/>
                <a:sym typeface="Calibri"/>
              </a:rPr>
              <a:t>Modelos para entender las realidades caóticas de nuestro universo</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7"/>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300"/>
            </a:pPr>
            <a:r>
              <a:rPr lang="es-CO" sz="3052" b="1">
                <a:solidFill>
                  <a:schemeClr val="lt1"/>
                </a:solidFill>
                <a:latin typeface="Tahoma"/>
                <a:ea typeface="Tahoma"/>
                <a:cs typeface="Tahoma"/>
                <a:sym typeface="Tahoma"/>
              </a:rPr>
              <a:t>Aplicando a LOAD BOSTON algoritmo FULL</a:t>
            </a:r>
            <a:endParaRPr sz="1295"/>
          </a:p>
        </p:txBody>
      </p:sp>
      <p:sp>
        <p:nvSpPr>
          <p:cNvPr id="510" name="Google Shape;510;p47"/>
          <p:cNvSpPr/>
          <p:nvPr/>
        </p:nvSpPr>
        <p:spPr>
          <a:xfrm>
            <a:off x="1524000" y="759038"/>
            <a:ext cx="9144000" cy="6771084"/>
          </a:xfrm>
          <a:prstGeom prst="rect">
            <a:avLst/>
          </a:prstGeom>
          <a:solidFill>
            <a:schemeClr val="lt1"/>
          </a:solidFill>
          <a:ln>
            <a:noFill/>
          </a:ln>
        </p:spPr>
        <p:txBody>
          <a:bodyPr spcFirstLastPara="1" wrap="square" lIns="91425" tIns="45700" rIns="91425" bIns="45700" anchor="t" anchorCtr="0">
            <a:spAutoFit/>
          </a:bodyPr>
          <a:lstStyle/>
          <a:p>
            <a:pPr>
              <a:buSzPts val="1400"/>
            </a:pPr>
            <a:r>
              <a:rPr lang="es-CO">
                <a:solidFill>
                  <a:schemeClr val="dk1"/>
                </a:solidFill>
                <a:latin typeface="Calibri"/>
                <a:ea typeface="Calibri"/>
                <a:cs typeface="Calibri"/>
                <a:sym typeface="Calibri"/>
              </a:rPr>
              <a:t>import numpy as np</a:t>
            </a:r>
            <a:endParaRPr>
              <a:solidFill>
                <a:schemeClr val="dk1"/>
              </a:solidFill>
              <a:latin typeface="Calibri"/>
              <a:ea typeface="Calibri"/>
              <a:cs typeface="Calibri"/>
              <a:sym typeface="Calibri"/>
            </a:endParaRPr>
          </a:p>
          <a:p>
            <a:pPr>
              <a:buSzPts val="1400"/>
            </a:pPr>
            <a:r>
              <a:rPr lang="es-CO">
                <a:solidFill>
                  <a:schemeClr val="dk1"/>
                </a:solidFill>
                <a:latin typeface="Calibri"/>
                <a:ea typeface="Calibri"/>
                <a:cs typeface="Calibri"/>
                <a:sym typeface="Calibri"/>
              </a:rPr>
              <a:t>import scipy as sc</a:t>
            </a:r>
            <a:endParaRPr>
              <a:solidFill>
                <a:schemeClr val="dk1"/>
              </a:solidFill>
              <a:latin typeface="Calibri"/>
              <a:ea typeface="Calibri"/>
              <a:cs typeface="Calibri"/>
              <a:sym typeface="Calibri"/>
            </a:endParaRPr>
          </a:p>
          <a:p>
            <a:pPr>
              <a:buClr>
                <a:schemeClr val="dk1"/>
              </a:buClr>
              <a:buSzPts val="1800"/>
            </a:pPr>
            <a:r>
              <a:rPr lang="es-CO" sz="1800">
                <a:solidFill>
                  <a:schemeClr val="dk1"/>
                </a:solidFill>
                <a:latin typeface="Calibri"/>
                <a:ea typeface="Calibri"/>
                <a:cs typeface="Calibri"/>
                <a:sym typeface="Calibri"/>
              </a:rPr>
              <a:t>import matplotlib.pyplot as plt</a:t>
            </a:r>
            <a:endParaRPr>
              <a:solidFill>
                <a:schemeClr val="dk1"/>
              </a:solidFill>
              <a:latin typeface="Calibri"/>
              <a:ea typeface="Calibri"/>
              <a:cs typeface="Calibri"/>
              <a:sym typeface="Calibri"/>
            </a:endParaRPr>
          </a:p>
          <a:p>
            <a:pPr>
              <a:buSzPts val="1400"/>
            </a:pPr>
            <a:r>
              <a:rPr lang="es-CO">
                <a:solidFill>
                  <a:schemeClr val="dk1"/>
                </a:solidFill>
                <a:latin typeface="Calibri"/>
                <a:ea typeface="Calibri"/>
                <a:cs typeface="Calibri"/>
                <a:sym typeface="Calibri"/>
              </a:rPr>
              <a:t>from sklearn import datasets, linear_model</a:t>
            </a:r>
            <a:endParaRPr>
              <a:solidFill>
                <a:schemeClr val="dk1"/>
              </a:solidFill>
              <a:latin typeface="Calibri"/>
              <a:ea typeface="Calibri"/>
              <a:cs typeface="Calibri"/>
              <a:sym typeface="Calibri"/>
            </a:endParaRPr>
          </a:p>
          <a:p>
            <a:pPr>
              <a:buSzPts val="1400"/>
            </a:pPr>
            <a:endParaRPr>
              <a:solidFill>
                <a:schemeClr val="dk1"/>
              </a:solidFill>
              <a:latin typeface="Calibri"/>
              <a:ea typeface="Calibri"/>
              <a:cs typeface="Calibri"/>
              <a:sym typeface="Calibri"/>
            </a:endParaRPr>
          </a:p>
          <a:p>
            <a:pPr>
              <a:buSzPts val="1400"/>
            </a:pPr>
            <a:r>
              <a:rPr lang="es-CO">
                <a:solidFill>
                  <a:schemeClr val="dk1"/>
                </a:solidFill>
                <a:latin typeface="Calibri"/>
                <a:ea typeface="Calibri"/>
                <a:cs typeface="Calibri"/>
                <a:sym typeface="Calibri"/>
              </a:rPr>
              <a:t>boston= datasets.load_boston()</a:t>
            </a:r>
            <a:endParaRPr/>
          </a:p>
          <a:p>
            <a:pPr>
              <a:buSzPts val="1400"/>
            </a:pPr>
            <a:r>
              <a:rPr lang="es-CO">
                <a:solidFill>
                  <a:schemeClr val="dk1"/>
                </a:solidFill>
                <a:latin typeface="Calibri"/>
                <a:ea typeface="Calibri"/>
                <a:cs typeface="Calibri"/>
                <a:sym typeface="Calibri"/>
              </a:rPr>
              <a:t>X = boston.data[:, np.newaxis, 5] </a:t>
            </a:r>
            <a:endParaRPr/>
          </a:p>
          <a:p>
            <a:pPr>
              <a:buSzPts val="1400"/>
            </a:pPr>
            <a:r>
              <a:rPr lang="es-CO">
                <a:solidFill>
                  <a:schemeClr val="dk1"/>
                </a:solidFill>
                <a:latin typeface="Calibri"/>
                <a:ea typeface="Calibri"/>
                <a:cs typeface="Calibri"/>
                <a:sym typeface="Calibri"/>
              </a:rPr>
              <a:t>y= boston.target</a:t>
            </a:r>
            <a:endParaRPr>
              <a:solidFill>
                <a:schemeClr val="dk1"/>
              </a:solidFill>
              <a:latin typeface="Calibri"/>
              <a:ea typeface="Calibri"/>
              <a:cs typeface="Calibri"/>
              <a:sym typeface="Calibri"/>
            </a:endParaRPr>
          </a:p>
          <a:p>
            <a:pPr>
              <a:buSzPts val="1400"/>
            </a:pPr>
            <a:r>
              <a:rPr lang="es-CO">
                <a:solidFill>
                  <a:schemeClr val="dk1"/>
                </a:solidFill>
                <a:latin typeface="Calibri"/>
                <a:ea typeface="Calibri"/>
                <a:cs typeface="Calibri"/>
                <a:sym typeface="Calibri"/>
              </a:rPr>
              <a:t>colores = np.random.rand(100)</a:t>
            </a:r>
            <a:endParaRPr/>
          </a:p>
          <a:p>
            <a:pPr>
              <a:buSzPts val="1400"/>
            </a:pPr>
            <a:r>
              <a:rPr lang="es-CO">
                <a:solidFill>
                  <a:schemeClr val="dk1"/>
                </a:solidFill>
                <a:latin typeface="Calibri"/>
                <a:ea typeface="Calibri"/>
                <a:cs typeface="Calibri"/>
                <a:sym typeface="Calibri"/>
              </a:rPr>
              <a:t>plt.xlabel('Número de habitaciones')</a:t>
            </a:r>
            <a:endParaRPr/>
          </a:p>
          <a:p>
            <a:pPr>
              <a:buSzPts val="1400"/>
            </a:pPr>
            <a:r>
              <a:rPr lang="es-CO">
                <a:solidFill>
                  <a:schemeClr val="dk1"/>
                </a:solidFill>
                <a:latin typeface="Calibri"/>
                <a:ea typeface="Calibri"/>
                <a:cs typeface="Calibri"/>
                <a:sym typeface="Calibri"/>
              </a:rPr>
              <a:t>plt.ylabel('Valor medio')</a:t>
            </a:r>
            <a:endParaRPr/>
          </a:p>
          <a:p>
            <a:pPr>
              <a:buSzPts val="1400"/>
            </a:pPr>
            <a:r>
              <a:rPr lang="es-CO">
                <a:solidFill>
                  <a:schemeClr val="dk1"/>
                </a:solidFill>
                <a:latin typeface="Calibri"/>
                <a:ea typeface="Calibri"/>
                <a:cs typeface="Calibri"/>
                <a:sym typeface="Calibri"/>
              </a:rPr>
              <a:t>plt.scatter(X,y, s=10, alpha=0.5)</a:t>
            </a:r>
            <a:endParaRPr/>
          </a:p>
          <a:p>
            <a:pPr>
              <a:buSzPts val="1400"/>
            </a:pPr>
            <a:r>
              <a:rPr lang="es-CO">
                <a:solidFill>
                  <a:schemeClr val="dk1"/>
                </a:solidFill>
                <a:latin typeface="Calibri"/>
                <a:ea typeface="Calibri"/>
                <a:cs typeface="Calibri"/>
                <a:sym typeface="Calibri"/>
              </a:rPr>
              <a:t>plt.show()</a:t>
            </a:r>
            <a:endParaRPr/>
          </a:p>
          <a:p>
            <a:pPr>
              <a:buSzPts val="1400"/>
            </a:pPr>
            <a:endParaRPr>
              <a:solidFill>
                <a:schemeClr val="dk1"/>
              </a:solidFill>
              <a:latin typeface="Calibri"/>
              <a:ea typeface="Calibri"/>
              <a:cs typeface="Calibri"/>
              <a:sym typeface="Calibri"/>
            </a:endParaRPr>
          </a:p>
          <a:p>
            <a:pPr>
              <a:buSzPts val="1400"/>
            </a:pPr>
            <a:r>
              <a:rPr lang="es-CO">
                <a:solidFill>
                  <a:schemeClr val="dk1"/>
                </a:solidFill>
                <a:latin typeface="Calibri"/>
                <a:ea typeface="Calibri"/>
                <a:cs typeface="Calibri"/>
                <a:sym typeface="Calibri"/>
              </a:rPr>
              <a:t># Separar datos (entrenamiento, test)</a:t>
            </a:r>
            <a:endParaRPr/>
          </a:p>
          <a:p>
            <a:pPr>
              <a:buSzPts val="1400"/>
            </a:pPr>
            <a:r>
              <a:rPr lang="es-CO">
                <a:solidFill>
                  <a:schemeClr val="dk1"/>
                </a:solidFill>
                <a:latin typeface="Calibri"/>
                <a:ea typeface="Calibri"/>
                <a:cs typeface="Calibri"/>
                <a:sym typeface="Calibri"/>
              </a:rPr>
              <a:t>from sklearn.model_selection import train_test_split</a:t>
            </a:r>
            <a:endParaRPr>
              <a:solidFill>
                <a:schemeClr val="dk1"/>
              </a:solidFill>
              <a:latin typeface="Calibri"/>
              <a:ea typeface="Calibri"/>
              <a:cs typeface="Calibri"/>
              <a:sym typeface="Calibri"/>
            </a:endParaRPr>
          </a:p>
          <a:p>
            <a:pPr>
              <a:buSzPts val="1400"/>
            </a:pPr>
            <a:r>
              <a:rPr lang="es-CO">
                <a:solidFill>
                  <a:schemeClr val="dk1"/>
                </a:solidFill>
                <a:latin typeface="Calibri"/>
                <a:ea typeface="Calibri"/>
                <a:cs typeface="Calibri"/>
                <a:sym typeface="Calibri"/>
              </a:rPr>
              <a:t>X_train, X_test, y_train, y_test = train_test_split(X, y, test_size=0.2)</a:t>
            </a:r>
            <a:endParaRPr/>
          </a:p>
          <a:p>
            <a:pPr>
              <a:buSzPts val="1400"/>
            </a:pPr>
            <a:r>
              <a:rPr lang="es-CO">
                <a:solidFill>
                  <a:schemeClr val="dk1"/>
                </a:solidFill>
                <a:latin typeface="Calibri"/>
                <a:ea typeface="Calibri"/>
                <a:cs typeface="Calibri"/>
                <a:sym typeface="Calibri"/>
              </a:rPr>
              <a:t># seleccionar el algoritmo que se va a usar (regresión lineal)</a:t>
            </a:r>
            <a:endParaRPr/>
          </a:p>
          <a:p>
            <a:pPr>
              <a:buSzPts val="1400"/>
            </a:pPr>
            <a:r>
              <a:rPr lang="es-CO">
                <a:solidFill>
                  <a:schemeClr val="dk1"/>
                </a:solidFill>
                <a:latin typeface="Calibri"/>
                <a:ea typeface="Calibri"/>
                <a:cs typeface="Calibri"/>
                <a:sym typeface="Calibri"/>
              </a:rPr>
              <a:t>lr = linear_model.LinearRegression()</a:t>
            </a:r>
            <a:endParaRPr/>
          </a:p>
          <a:p>
            <a:pPr>
              <a:buSzPts val="1400"/>
            </a:pPr>
            <a:r>
              <a:rPr lang="es-CO">
                <a:solidFill>
                  <a:schemeClr val="dk1"/>
                </a:solidFill>
                <a:latin typeface="Calibri"/>
                <a:ea typeface="Calibri"/>
                <a:cs typeface="Calibri"/>
                <a:sym typeface="Calibri"/>
              </a:rPr>
              <a:t># entrenar la maquina (modelo) para que conozca la realidad</a:t>
            </a:r>
            <a:endParaRPr/>
          </a:p>
          <a:p>
            <a:pPr>
              <a:buSzPts val="1400"/>
            </a:pPr>
            <a:r>
              <a:rPr lang="es-CO">
                <a:solidFill>
                  <a:schemeClr val="dk1"/>
                </a:solidFill>
                <a:latin typeface="Calibri"/>
                <a:ea typeface="Calibri"/>
                <a:cs typeface="Calibri"/>
                <a:sym typeface="Calibri"/>
              </a:rPr>
              <a:t>lr.fit(X_train, y_train)</a:t>
            </a:r>
            <a:endParaRPr/>
          </a:p>
          <a:p>
            <a:pPr>
              <a:buSzPts val="1400"/>
            </a:pPr>
            <a:r>
              <a:rPr lang="es-CO">
                <a:solidFill>
                  <a:schemeClr val="dk1"/>
                </a:solidFill>
                <a:latin typeface="Calibri"/>
                <a:ea typeface="Calibri"/>
                <a:cs typeface="Calibri"/>
                <a:sym typeface="Calibri"/>
              </a:rPr>
              <a:t># poner a prueba la maquina (modelo)</a:t>
            </a:r>
            <a:endParaRPr/>
          </a:p>
          <a:p>
            <a:pPr>
              <a:buSzPts val="1400"/>
            </a:pPr>
            <a:r>
              <a:rPr lang="es-CO">
                <a:solidFill>
                  <a:schemeClr val="dk1"/>
                </a:solidFill>
                <a:latin typeface="Calibri"/>
                <a:ea typeface="Calibri"/>
                <a:cs typeface="Calibri"/>
                <a:sym typeface="Calibri"/>
              </a:rPr>
              <a:t>Y_pred = lr.predict(X_test)</a:t>
            </a:r>
            <a:endParaRPr/>
          </a:p>
          <a:p>
            <a:pPr>
              <a:buSzPts val="1400"/>
            </a:pPr>
            <a:r>
              <a:rPr lang="es-CO">
                <a:solidFill>
                  <a:schemeClr val="dk1"/>
                </a:solidFill>
                <a:latin typeface="Calibri"/>
                <a:ea typeface="Calibri"/>
                <a:cs typeface="Calibri"/>
                <a:sym typeface="Calibri"/>
              </a:rPr>
              <a:t>plt.scatter(X_test, y_test)</a:t>
            </a:r>
            <a:endParaRPr/>
          </a:p>
          <a:p>
            <a:pPr>
              <a:buSzPts val="1400"/>
            </a:pPr>
            <a:r>
              <a:rPr lang="es-CO">
                <a:solidFill>
                  <a:schemeClr val="dk1"/>
                </a:solidFill>
                <a:latin typeface="Calibri"/>
                <a:ea typeface="Calibri"/>
                <a:cs typeface="Calibri"/>
                <a:sym typeface="Calibri"/>
              </a:rPr>
              <a:t>plt.plot(X_test, Y_pred, color='red', linewidth=3)</a:t>
            </a:r>
            <a:endParaRPr/>
          </a:p>
          <a:p>
            <a:pPr>
              <a:buSzPts val="1400"/>
            </a:pPr>
            <a:r>
              <a:rPr lang="es-CO">
                <a:solidFill>
                  <a:schemeClr val="dk1"/>
                </a:solidFill>
                <a:latin typeface="Calibri"/>
                <a:ea typeface="Calibri"/>
                <a:cs typeface="Calibri"/>
                <a:sym typeface="Calibri"/>
              </a:rPr>
              <a:t>plt.title('Regresión Lineal Simple')</a:t>
            </a:r>
            <a:endParaRPr/>
          </a:p>
          <a:p>
            <a:pPr>
              <a:buSzPts val="1400"/>
            </a:pPr>
            <a:r>
              <a:rPr lang="es-CO">
                <a:solidFill>
                  <a:schemeClr val="dk1"/>
                </a:solidFill>
                <a:latin typeface="Calibri"/>
                <a:ea typeface="Calibri"/>
                <a:cs typeface="Calibri"/>
                <a:sym typeface="Calibri"/>
              </a:rPr>
              <a:t>plt.xlabel('Número de habitaciones')</a:t>
            </a:r>
            <a:endParaRPr/>
          </a:p>
          <a:p>
            <a:pPr>
              <a:buSzPts val="1400"/>
            </a:pPr>
            <a:r>
              <a:rPr lang="es-CO">
                <a:solidFill>
                  <a:schemeClr val="dk1"/>
                </a:solidFill>
                <a:latin typeface="Calibri"/>
                <a:ea typeface="Calibri"/>
                <a:cs typeface="Calibri"/>
                <a:sym typeface="Calibri"/>
              </a:rPr>
              <a:t>plt.ylabel('Valor medio')</a:t>
            </a:r>
            <a:endParaRPr/>
          </a:p>
          <a:p>
            <a:pPr>
              <a:buSzPts val="1400"/>
            </a:pPr>
            <a:r>
              <a:rPr lang="es-CO">
                <a:solidFill>
                  <a:schemeClr val="dk1"/>
                </a:solidFill>
                <a:latin typeface="Calibri"/>
                <a:ea typeface="Calibri"/>
                <a:cs typeface="Calibri"/>
                <a:sym typeface="Calibri"/>
              </a:rPr>
              <a:t>plt.show()</a:t>
            </a:r>
            <a:endParaRPr/>
          </a:p>
          <a:p>
            <a:pPr>
              <a:buSzPts val="1400"/>
            </a:pPr>
            <a:r>
              <a:rPr lang="es-CO">
                <a:solidFill>
                  <a:schemeClr val="dk1"/>
                </a:solidFill>
                <a:latin typeface="Calibri"/>
                <a:ea typeface="Calibri"/>
                <a:cs typeface="Calibri"/>
                <a:sym typeface="Calibri"/>
              </a:rPr>
              <a:t>print('\n PRESICIÓN DEL MODELO REGRESIÓN LINEAL SIMPLE')</a:t>
            </a:r>
            <a:endParaRPr/>
          </a:p>
          <a:p>
            <a:pPr>
              <a:buSzPts val="1400"/>
            </a:pPr>
            <a:r>
              <a:rPr lang="es-CO">
                <a:solidFill>
                  <a:schemeClr val="dk1"/>
                </a:solidFill>
                <a:latin typeface="Calibri"/>
                <a:ea typeface="Calibri"/>
                <a:cs typeface="Calibri"/>
                <a:sym typeface="Calibri"/>
              </a:rPr>
              <a:t>print(lr.score(X_train, y_train))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8"/>
          <p:cNvSpPr/>
          <p:nvPr/>
        </p:nvSpPr>
        <p:spPr>
          <a:xfrm>
            <a:off x="1524000" y="978846"/>
            <a:ext cx="9144000" cy="3785652"/>
          </a:xfrm>
          <a:prstGeom prst="rect">
            <a:avLst/>
          </a:prstGeom>
          <a:solidFill>
            <a:schemeClr val="lt1"/>
          </a:solidFill>
          <a:ln>
            <a:noFill/>
          </a:ln>
        </p:spPr>
        <p:txBody>
          <a:bodyPr spcFirstLastPara="1" wrap="square" lIns="91425" tIns="45700" rIns="91425" bIns="45700" anchor="t" anchorCtr="0">
            <a:spAutoFit/>
          </a:bodyPr>
          <a:lstStyle/>
          <a:p>
            <a:pPr>
              <a:buSzPts val="2400"/>
            </a:pPr>
            <a:r>
              <a:rPr lang="es-CO" sz="2400">
                <a:solidFill>
                  <a:schemeClr val="dk1"/>
                </a:solidFill>
                <a:latin typeface="Calibri"/>
                <a:ea typeface="Calibri"/>
                <a:cs typeface="Calibri"/>
                <a:sym typeface="Calibri"/>
              </a:rPr>
              <a:t>El dataset de load_diabetes() disponible en SKLEARN.DATASETS tiene información de 442 pacientes con diabetes:</a:t>
            </a:r>
            <a:endParaRPr/>
          </a:p>
          <a:p>
            <a:pPr marL="457200" indent="-457200">
              <a:buClr>
                <a:schemeClr val="dk1"/>
              </a:buClr>
              <a:buSzPts val="2400"/>
              <a:buFont typeface="Calibri"/>
              <a:buAutoNum type="arabicPeriod"/>
            </a:pPr>
            <a:r>
              <a:rPr lang="es-CO" sz="2400">
                <a:solidFill>
                  <a:schemeClr val="dk1"/>
                </a:solidFill>
                <a:latin typeface="Calibri"/>
                <a:ea typeface="Calibri"/>
                <a:cs typeface="Calibri"/>
                <a:sym typeface="Calibri"/>
              </a:rPr>
              <a:t>edad,</a:t>
            </a:r>
            <a:endParaRPr/>
          </a:p>
          <a:p>
            <a:pPr marL="457200" indent="-457200">
              <a:buClr>
                <a:schemeClr val="dk1"/>
              </a:buClr>
              <a:buSzPts val="2400"/>
              <a:buFont typeface="Calibri"/>
              <a:buAutoNum type="arabicPeriod"/>
            </a:pPr>
            <a:r>
              <a:rPr lang="es-CO" sz="2400">
                <a:solidFill>
                  <a:schemeClr val="dk1"/>
                </a:solidFill>
                <a:latin typeface="Calibri"/>
                <a:ea typeface="Calibri"/>
                <a:cs typeface="Calibri"/>
                <a:sym typeface="Calibri"/>
              </a:rPr>
              <a:t>sexo, </a:t>
            </a:r>
            <a:endParaRPr sz="2400">
              <a:solidFill>
                <a:schemeClr val="dk1"/>
              </a:solidFill>
              <a:latin typeface="Calibri"/>
              <a:ea typeface="Calibri"/>
              <a:cs typeface="Calibri"/>
              <a:sym typeface="Calibri"/>
            </a:endParaRPr>
          </a:p>
          <a:p>
            <a:pPr marL="457200" indent="-457200">
              <a:buClr>
                <a:schemeClr val="dk1"/>
              </a:buClr>
              <a:buSzPts val="2400"/>
              <a:buFont typeface="Calibri"/>
              <a:buAutoNum type="arabicPeriod"/>
            </a:pPr>
            <a:r>
              <a:rPr lang="es-CO" sz="2400">
                <a:solidFill>
                  <a:schemeClr val="dk1"/>
                </a:solidFill>
                <a:latin typeface="Calibri"/>
                <a:ea typeface="Calibri"/>
                <a:cs typeface="Calibri"/>
                <a:sym typeface="Calibri"/>
              </a:rPr>
              <a:t>índice de masa corporal, </a:t>
            </a:r>
            <a:endParaRPr sz="2400">
              <a:solidFill>
                <a:schemeClr val="dk1"/>
              </a:solidFill>
              <a:latin typeface="Calibri"/>
              <a:ea typeface="Calibri"/>
              <a:cs typeface="Calibri"/>
              <a:sym typeface="Calibri"/>
            </a:endParaRPr>
          </a:p>
          <a:p>
            <a:pPr marL="457200" indent="-457200">
              <a:buClr>
                <a:schemeClr val="dk1"/>
              </a:buClr>
              <a:buSzPts val="2400"/>
              <a:buFont typeface="Calibri"/>
              <a:buAutoNum type="arabicPeriod"/>
            </a:pPr>
            <a:r>
              <a:rPr lang="es-CO" sz="2400">
                <a:solidFill>
                  <a:schemeClr val="dk1"/>
                </a:solidFill>
                <a:latin typeface="Calibri"/>
                <a:ea typeface="Calibri"/>
                <a:cs typeface="Calibri"/>
                <a:sym typeface="Calibri"/>
              </a:rPr>
              <a:t>Promedio de presión sangre </a:t>
            </a:r>
            <a:endParaRPr sz="2400">
              <a:solidFill>
                <a:schemeClr val="dk1"/>
              </a:solidFill>
              <a:latin typeface="Calibri"/>
              <a:ea typeface="Calibri"/>
              <a:cs typeface="Calibri"/>
              <a:sym typeface="Calibri"/>
            </a:endParaRPr>
          </a:p>
          <a:p>
            <a:pPr marL="457200" indent="-457200">
              <a:buClr>
                <a:schemeClr val="dk1"/>
              </a:buClr>
              <a:buSzPts val="2400"/>
              <a:buFont typeface="Calibri"/>
              <a:buAutoNum type="arabicPeriod"/>
            </a:pPr>
            <a:r>
              <a:rPr lang="es-CO" sz="2400">
                <a:solidFill>
                  <a:schemeClr val="dk1"/>
                </a:solidFill>
                <a:latin typeface="Calibri"/>
                <a:ea typeface="Calibri"/>
                <a:cs typeface="Calibri"/>
                <a:sym typeface="Calibri"/>
              </a:rPr>
              <a:t>Seis mediciones de suero sanguíneo</a:t>
            </a:r>
            <a:endParaRPr/>
          </a:p>
          <a:p>
            <a:pPr>
              <a:buSzPts val="2400"/>
            </a:pPr>
            <a:endParaRPr sz="2400">
              <a:solidFill>
                <a:schemeClr val="dk1"/>
              </a:solidFill>
              <a:latin typeface="Calibri"/>
              <a:ea typeface="Calibri"/>
              <a:cs typeface="Calibri"/>
              <a:sym typeface="Calibri"/>
            </a:endParaRPr>
          </a:p>
          <a:p>
            <a:pPr>
              <a:buSzPts val="2400"/>
            </a:pPr>
            <a:r>
              <a:rPr lang="es-CO" sz="2400">
                <a:solidFill>
                  <a:schemeClr val="dk1"/>
                </a:solidFill>
                <a:latin typeface="Calibri"/>
                <a:ea typeface="Calibri"/>
                <a:cs typeface="Calibri"/>
                <a:sym typeface="Calibri"/>
              </a:rPr>
              <a:t>Target: Es una medida cuantitativa de la progresión de la enfermedad un año después del inicio</a:t>
            </a:r>
            <a:endParaRPr sz="2400">
              <a:solidFill>
                <a:schemeClr val="dk1"/>
              </a:solidFill>
              <a:latin typeface="Calibri"/>
              <a:ea typeface="Calibri"/>
              <a:cs typeface="Calibri"/>
              <a:sym typeface="Calibri"/>
            </a:endParaRPr>
          </a:p>
        </p:txBody>
      </p:sp>
      <p:sp>
        <p:nvSpPr>
          <p:cNvPr id="516" name="Google Shape;516;p48"/>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70000"/>
              </a:lnSpc>
              <a:buClr>
                <a:schemeClr val="lt1"/>
              </a:buClr>
              <a:buSzPts val="3959"/>
            </a:pPr>
            <a:r>
              <a:rPr lang="es-CO" sz="2400" b="1">
                <a:solidFill>
                  <a:schemeClr val="lt1"/>
                </a:solidFill>
                <a:latin typeface="Tahoma"/>
                <a:ea typeface="Tahoma"/>
                <a:cs typeface="Tahoma"/>
                <a:sym typeface="Tahoma"/>
              </a:rPr>
              <a:t>P1T2-2:    Aplicar regresión lineal al dataset  load_diabetes</a:t>
            </a:r>
            <a:endParaRPr sz="2400" b="1">
              <a:solidFill>
                <a:schemeClr val="lt1"/>
              </a:solidFill>
              <a:latin typeface="Tahoma"/>
              <a:ea typeface="Tahoma"/>
              <a:cs typeface="Tahoma"/>
              <a:sym typeface="Tahom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49"/>
          <p:cNvSpPr/>
          <p:nvPr/>
        </p:nvSpPr>
        <p:spPr>
          <a:xfrm>
            <a:off x="1524000" y="930781"/>
            <a:ext cx="9144000" cy="5847714"/>
          </a:xfrm>
          <a:prstGeom prst="rect">
            <a:avLst/>
          </a:prstGeom>
          <a:solidFill>
            <a:schemeClr val="lt1"/>
          </a:solidFill>
          <a:ln>
            <a:noFill/>
          </a:ln>
        </p:spPr>
        <p:txBody>
          <a:bodyPr spcFirstLastPara="1" wrap="square" lIns="91425" tIns="45700" rIns="91425" bIns="45700" anchor="t" anchorCtr="0">
            <a:spAutoFit/>
          </a:bodyPr>
          <a:lstStyle/>
          <a:p>
            <a:pPr>
              <a:buSzPts val="2400"/>
            </a:pPr>
            <a:r>
              <a:rPr lang="es-CO" sz="2200">
                <a:solidFill>
                  <a:schemeClr val="dk1"/>
                </a:solidFill>
                <a:latin typeface="Calibri"/>
                <a:ea typeface="Calibri"/>
                <a:cs typeface="Calibri"/>
                <a:sym typeface="Calibri"/>
              </a:rPr>
              <a:t>Cree un programa en PYTHON que realice regresión lineal al dataset de load_diabetes() disponible en SKLEARN.DATASETS, el programa debe:</a:t>
            </a:r>
            <a:endParaRPr sz="2200">
              <a:latin typeface="Calibri"/>
              <a:ea typeface="Calibri"/>
              <a:cs typeface="Calibri"/>
              <a:sym typeface="Calibri"/>
            </a:endParaRPr>
          </a:p>
          <a:p>
            <a:pPr>
              <a:buSzPts val="2400"/>
            </a:pPr>
            <a:endParaRPr sz="2200">
              <a:solidFill>
                <a:schemeClr val="dk1"/>
              </a:solidFill>
              <a:latin typeface="Calibri"/>
              <a:ea typeface="Calibri"/>
              <a:cs typeface="Calibri"/>
              <a:sym typeface="Calibri"/>
            </a:endParaRPr>
          </a:p>
          <a:p>
            <a:pPr marL="342900" indent="-342900">
              <a:buClr>
                <a:schemeClr val="dk1"/>
              </a:buClr>
              <a:buSzPts val="2400"/>
              <a:buFont typeface="Arial"/>
              <a:buChar char="•"/>
            </a:pPr>
            <a:r>
              <a:rPr lang="es-CO" sz="2200">
                <a:solidFill>
                  <a:schemeClr val="dk1"/>
                </a:solidFill>
                <a:latin typeface="Calibri"/>
                <a:ea typeface="Calibri"/>
                <a:cs typeface="Calibri"/>
                <a:sym typeface="Calibri"/>
              </a:rPr>
              <a:t>Tomar como: X el masa muscular y Y el target.</a:t>
            </a:r>
            <a:endParaRPr sz="2200">
              <a:latin typeface="Calibri"/>
              <a:ea typeface="Calibri"/>
              <a:cs typeface="Calibri"/>
              <a:sym typeface="Calibri"/>
            </a:endParaRPr>
          </a:p>
          <a:p>
            <a:pPr marL="342900" indent="-190500">
              <a:buClr>
                <a:schemeClr val="dk1"/>
              </a:buClr>
              <a:buSzPts val="2400"/>
            </a:pPr>
            <a:endParaRPr sz="2200">
              <a:solidFill>
                <a:schemeClr val="dk1"/>
              </a:solidFill>
              <a:latin typeface="Calibri"/>
              <a:ea typeface="Calibri"/>
              <a:cs typeface="Calibri"/>
              <a:sym typeface="Calibri"/>
            </a:endParaRPr>
          </a:p>
          <a:p>
            <a:pPr marL="342900" indent="-342900">
              <a:buClr>
                <a:schemeClr val="dk1"/>
              </a:buClr>
              <a:buSzPts val="2400"/>
              <a:buFont typeface="Arial"/>
              <a:buChar char="•"/>
            </a:pPr>
            <a:r>
              <a:rPr lang="es-CO" sz="2200">
                <a:solidFill>
                  <a:schemeClr val="dk1"/>
                </a:solidFill>
                <a:latin typeface="Calibri"/>
                <a:ea typeface="Calibri"/>
                <a:cs typeface="Calibri"/>
                <a:sym typeface="Calibri"/>
              </a:rPr>
              <a:t>Visualizar la dispersión de las variables </a:t>
            </a:r>
            <a:endParaRPr sz="2200">
              <a:latin typeface="Calibri"/>
              <a:ea typeface="Calibri"/>
              <a:cs typeface="Calibri"/>
              <a:sym typeface="Calibri"/>
            </a:endParaRPr>
          </a:p>
          <a:p>
            <a:pPr marL="342900" indent="-190500">
              <a:buClr>
                <a:schemeClr val="dk1"/>
              </a:buClr>
              <a:buSzPts val="2400"/>
            </a:pPr>
            <a:endParaRPr sz="2200">
              <a:solidFill>
                <a:schemeClr val="dk1"/>
              </a:solidFill>
              <a:latin typeface="Calibri"/>
              <a:ea typeface="Calibri"/>
              <a:cs typeface="Calibri"/>
              <a:sym typeface="Calibri"/>
            </a:endParaRPr>
          </a:p>
          <a:p>
            <a:pPr marL="342900" indent="-342900">
              <a:buClr>
                <a:schemeClr val="dk1"/>
              </a:buClr>
              <a:buSzPts val="2400"/>
              <a:buFont typeface="Arial"/>
              <a:buChar char="•"/>
            </a:pPr>
            <a:r>
              <a:rPr lang="es-CO" sz="2200">
                <a:solidFill>
                  <a:schemeClr val="dk1"/>
                </a:solidFill>
                <a:latin typeface="Calibri"/>
                <a:ea typeface="Calibri"/>
                <a:cs typeface="Calibri"/>
                <a:sym typeface="Calibri"/>
              </a:rPr>
              <a:t>Separar en 20% (test) - 80% (train)</a:t>
            </a:r>
            <a:endParaRPr sz="2200">
              <a:latin typeface="Calibri"/>
              <a:ea typeface="Calibri"/>
              <a:cs typeface="Calibri"/>
              <a:sym typeface="Calibri"/>
            </a:endParaRPr>
          </a:p>
          <a:p>
            <a:pPr marL="342900" indent="-190500">
              <a:buClr>
                <a:schemeClr val="dk1"/>
              </a:buClr>
              <a:buSzPts val="2400"/>
            </a:pPr>
            <a:endParaRPr sz="2200">
              <a:solidFill>
                <a:schemeClr val="dk1"/>
              </a:solidFill>
              <a:latin typeface="Calibri"/>
              <a:ea typeface="Calibri"/>
              <a:cs typeface="Calibri"/>
              <a:sym typeface="Calibri"/>
            </a:endParaRPr>
          </a:p>
          <a:p>
            <a:pPr marL="342900" indent="-342900">
              <a:buClr>
                <a:schemeClr val="dk1"/>
              </a:buClr>
              <a:buSzPts val="2400"/>
              <a:buFont typeface="Arial"/>
              <a:buChar char="•"/>
            </a:pPr>
            <a:r>
              <a:rPr lang="es-CO" sz="2200">
                <a:solidFill>
                  <a:schemeClr val="dk1"/>
                </a:solidFill>
                <a:latin typeface="Calibri"/>
                <a:ea typeface="Calibri"/>
                <a:cs typeface="Calibri"/>
                <a:sym typeface="Calibri"/>
              </a:rPr>
              <a:t>Aplicar regresión lineal al 80% y aplicarla al 20% </a:t>
            </a:r>
            <a:endParaRPr sz="2200">
              <a:latin typeface="Calibri"/>
              <a:ea typeface="Calibri"/>
              <a:cs typeface="Calibri"/>
              <a:sym typeface="Calibri"/>
            </a:endParaRPr>
          </a:p>
          <a:p>
            <a:pPr marL="342900" indent="-190500">
              <a:buClr>
                <a:schemeClr val="dk1"/>
              </a:buClr>
              <a:buSzPts val="2400"/>
            </a:pPr>
            <a:endParaRPr sz="2200">
              <a:solidFill>
                <a:schemeClr val="dk1"/>
              </a:solidFill>
              <a:latin typeface="Calibri"/>
              <a:ea typeface="Calibri"/>
              <a:cs typeface="Calibri"/>
              <a:sym typeface="Calibri"/>
            </a:endParaRPr>
          </a:p>
          <a:p>
            <a:pPr marL="342900" indent="-342900">
              <a:buClr>
                <a:schemeClr val="dk1"/>
              </a:buClr>
              <a:buSzPts val="2400"/>
              <a:buFont typeface="Arial"/>
              <a:buChar char="•"/>
            </a:pPr>
            <a:r>
              <a:rPr lang="es-CO" sz="2200">
                <a:solidFill>
                  <a:schemeClr val="dk1"/>
                </a:solidFill>
                <a:latin typeface="Calibri"/>
                <a:ea typeface="Calibri"/>
                <a:cs typeface="Calibri"/>
                <a:sym typeface="Calibri"/>
              </a:rPr>
              <a:t>Ver resultado en un gráfico</a:t>
            </a:r>
            <a:endParaRPr sz="2200">
              <a:latin typeface="Calibri"/>
              <a:ea typeface="Calibri"/>
              <a:cs typeface="Calibri"/>
              <a:sym typeface="Calibri"/>
            </a:endParaRPr>
          </a:p>
          <a:p>
            <a:pPr marL="342900" indent="-190500">
              <a:buClr>
                <a:schemeClr val="dk1"/>
              </a:buClr>
              <a:buSzPts val="2400"/>
            </a:pPr>
            <a:endParaRPr sz="2200">
              <a:solidFill>
                <a:schemeClr val="dk1"/>
              </a:solidFill>
              <a:latin typeface="Calibri"/>
              <a:ea typeface="Calibri"/>
              <a:cs typeface="Calibri"/>
              <a:sym typeface="Calibri"/>
            </a:endParaRPr>
          </a:p>
          <a:p>
            <a:pPr marL="342900" indent="-342900">
              <a:buClr>
                <a:schemeClr val="dk1"/>
              </a:buClr>
              <a:buSzPts val="2400"/>
              <a:buFont typeface="Arial"/>
              <a:buChar char="•"/>
            </a:pPr>
            <a:r>
              <a:rPr lang="es-CO" sz="2200">
                <a:solidFill>
                  <a:schemeClr val="dk1"/>
                </a:solidFill>
                <a:latin typeface="Calibri"/>
                <a:ea typeface="Calibri"/>
                <a:cs typeface="Calibri"/>
                <a:sym typeface="Calibri"/>
              </a:rPr>
              <a:t>Determinar la precisión del modelo…fue bueno o malo?</a:t>
            </a:r>
            <a:endParaRPr/>
          </a:p>
          <a:p>
            <a:pPr marL="342900" indent="-190500">
              <a:buClr>
                <a:schemeClr val="dk1"/>
              </a:buClr>
              <a:buSzPts val="2400"/>
            </a:pPr>
            <a:endParaRPr sz="2200">
              <a:solidFill>
                <a:schemeClr val="dk1"/>
              </a:solidFill>
              <a:latin typeface="Calibri"/>
              <a:ea typeface="Calibri"/>
              <a:cs typeface="Calibri"/>
              <a:sym typeface="Calibri"/>
            </a:endParaRPr>
          </a:p>
          <a:p>
            <a:pPr marL="342900" indent="-342900">
              <a:buClr>
                <a:schemeClr val="dk1"/>
              </a:buClr>
              <a:buSzPts val="2400"/>
              <a:buFont typeface="Arial"/>
              <a:buChar char="•"/>
            </a:pPr>
            <a:r>
              <a:rPr lang="es-CO" sz="2200">
                <a:latin typeface="Calibri"/>
                <a:ea typeface="Calibri"/>
                <a:cs typeface="Calibri"/>
                <a:sym typeface="Calibri"/>
              </a:rPr>
              <a:t>En caso que la precisión del modelo sea inferir a 80% con que variable funciona mejor el target para la regresión lineal?</a:t>
            </a:r>
            <a:endParaRPr sz="2200">
              <a:solidFill>
                <a:schemeClr val="dk1"/>
              </a:solidFill>
              <a:latin typeface="Calibri"/>
              <a:ea typeface="Calibri"/>
              <a:cs typeface="Calibri"/>
              <a:sym typeface="Calibri"/>
            </a:endParaRPr>
          </a:p>
        </p:txBody>
      </p:sp>
      <p:sp>
        <p:nvSpPr>
          <p:cNvPr id="522" name="Google Shape;522;p49"/>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70000"/>
              </a:lnSpc>
              <a:buClr>
                <a:schemeClr val="lt1"/>
              </a:buClr>
              <a:buSzPts val="3959"/>
            </a:pPr>
            <a:r>
              <a:rPr lang="es-CO" sz="2400" b="1">
                <a:solidFill>
                  <a:schemeClr val="lt1"/>
                </a:solidFill>
                <a:latin typeface="Tahoma"/>
                <a:ea typeface="Tahoma"/>
                <a:cs typeface="Tahoma"/>
                <a:sym typeface="Tahoma"/>
              </a:rPr>
              <a:t>P1T2-1:    Aplicar regresión lineal al dataset  load_diabetes</a:t>
            </a:r>
            <a:endParaRPr sz="2400" b="1">
              <a:solidFill>
                <a:schemeClr val="lt1"/>
              </a:solidFill>
              <a:latin typeface="Tahoma"/>
              <a:ea typeface="Tahoma"/>
              <a:cs typeface="Tahoma"/>
              <a:sym typeface="Tahom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61"/>
          <p:cNvPicPr preferRelativeResize="0"/>
          <p:nvPr/>
        </p:nvPicPr>
        <p:blipFill rotWithShape="1">
          <a:blip r:embed="rId3">
            <a:alphaModFix/>
          </a:blip>
          <a:srcRect/>
          <a:stretch/>
        </p:blipFill>
        <p:spPr>
          <a:xfrm>
            <a:off x="1524001" y="3052476"/>
            <a:ext cx="4571999" cy="1871625"/>
          </a:xfrm>
          <a:prstGeom prst="rect">
            <a:avLst/>
          </a:prstGeom>
          <a:noFill/>
          <a:ln>
            <a:noFill/>
          </a:ln>
        </p:spPr>
      </p:pic>
      <p:pic>
        <p:nvPicPr>
          <p:cNvPr id="528" name="Google Shape;528;p61"/>
          <p:cNvPicPr preferRelativeResize="0"/>
          <p:nvPr/>
        </p:nvPicPr>
        <p:blipFill rotWithShape="1">
          <a:blip r:embed="rId4">
            <a:alphaModFix/>
          </a:blip>
          <a:srcRect/>
          <a:stretch/>
        </p:blipFill>
        <p:spPr>
          <a:xfrm>
            <a:off x="1521345" y="979180"/>
            <a:ext cx="4700423" cy="1377815"/>
          </a:xfrm>
          <a:prstGeom prst="rect">
            <a:avLst/>
          </a:prstGeom>
          <a:noFill/>
          <a:ln>
            <a:noFill/>
          </a:ln>
        </p:spPr>
      </p:pic>
      <p:sp>
        <p:nvSpPr>
          <p:cNvPr id="529" name="Google Shape;529;p61"/>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Tahoma"/>
                <a:ea typeface="Tahoma"/>
                <a:cs typeface="Tahoma"/>
                <a:sym typeface="Tahoma"/>
              </a:rPr>
              <a:t>Regresión lineal vs Regresión logística </a:t>
            </a:r>
            <a:endParaRPr sz="2400" b="1">
              <a:solidFill>
                <a:schemeClr val="lt1"/>
              </a:solidFill>
              <a:latin typeface="Tahoma"/>
              <a:ea typeface="Tahoma"/>
              <a:cs typeface="Tahoma"/>
              <a:sym typeface="Tahoma"/>
            </a:endParaRPr>
          </a:p>
        </p:txBody>
      </p:sp>
      <p:cxnSp>
        <p:nvCxnSpPr>
          <p:cNvPr id="530" name="Google Shape;530;p61"/>
          <p:cNvCxnSpPr/>
          <p:nvPr/>
        </p:nvCxnSpPr>
        <p:spPr>
          <a:xfrm>
            <a:off x="1648287" y="2938509"/>
            <a:ext cx="8575831" cy="0"/>
          </a:xfrm>
          <a:prstGeom prst="straightConnector1">
            <a:avLst/>
          </a:prstGeom>
          <a:noFill/>
          <a:ln w="9525" cap="flat" cmpd="sng">
            <a:solidFill>
              <a:schemeClr val="dk1"/>
            </a:solidFill>
            <a:prstDash val="solid"/>
            <a:round/>
            <a:headEnd type="none" w="sm" len="sm"/>
            <a:tailEnd type="none" w="sm" len="sm"/>
          </a:ln>
        </p:spPr>
      </p:cxnSp>
      <p:sp>
        <p:nvSpPr>
          <p:cNvPr id="531" name="Google Shape;531;p61"/>
          <p:cNvSpPr/>
          <p:nvPr/>
        </p:nvSpPr>
        <p:spPr>
          <a:xfrm>
            <a:off x="5967575" y="2990875"/>
            <a:ext cx="4700400" cy="2308284"/>
          </a:xfrm>
          <a:prstGeom prst="rect">
            <a:avLst/>
          </a:prstGeom>
          <a:noFill/>
          <a:ln>
            <a:noFill/>
          </a:ln>
        </p:spPr>
        <p:txBody>
          <a:bodyPr spcFirstLastPara="1" wrap="square" lIns="91425" tIns="45700" rIns="91425" bIns="45700" anchor="t" anchorCtr="0">
            <a:spAutoFit/>
          </a:bodyPr>
          <a:lstStyle/>
          <a:p>
            <a:pPr>
              <a:buSzPts val="1600"/>
            </a:pPr>
            <a:r>
              <a:rPr lang="es-CO" sz="1600">
                <a:latin typeface="Calibri"/>
                <a:ea typeface="Calibri"/>
                <a:cs typeface="Calibri"/>
                <a:sym typeface="Calibri"/>
              </a:rPr>
              <a:t>El algoritmo de Regresión Logística se utiliza para </a:t>
            </a:r>
            <a:r>
              <a:rPr lang="es-CO" sz="1600" b="1">
                <a:latin typeface="Calibri"/>
                <a:ea typeface="Calibri"/>
                <a:cs typeface="Calibri"/>
                <a:sym typeface="Calibri"/>
              </a:rPr>
              <a:t>proyectos de clasificación</a:t>
            </a:r>
            <a:r>
              <a:rPr lang="es-CO" sz="1600">
                <a:latin typeface="Calibri"/>
                <a:ea typeface="Calibri"/>
                <a:cs typeface="Calibri"/>
                <a:sym typeface="Calibri"/>
              </a:rPr>
              <a:t>, si queremos conocer si una persona vive o no el naufragio del Titanic, o si una acción de la bolsa de valores va a subir o no.</a:t>
            </a:r>
            <a:endParaRPr sz="1600">
              <a:latin typeface="Calibri"/>
              <a:ea typeface="Calibri"/>
              <a:cs typeface="Calibri"/>
              <a:sym typeface="Calibri"/>
            </a:endParaRPr>
          </a:p>
          <a:p>
            <a:pPr>
              <a:buSzPts val="1600"/>
            </a:pPr>
            <a:r>
              <a:rPr lang="es-CO" sz="1600">
                <a:latin typeface="Calibri"/>
                <a:ea typeface="Calibri"/>
                <a:cs typeface="Calibri"/>
                <a:sym typeface="Calibri"/>
              </a:rPr>
              <a:t>Se parte de un conjunto de datos de entrada (características), nuestra salida será discreta (y no continua) por eso utilizamos Regresión Logística (y no Regresión Lineal). La Regresión Logística es un Algoritmo Supervisado y se utiliza para clasificación.</a:t>
            </a:r>
            <a:endParaRPr sz="1600">
              <a:latin typeface="Calibri"/>
              <a:ea typeface="Calibri"/>
              <a:cs typeface="Calibri"/>
              <a:sym typeface="Calibri"/>
            </a:endParaRPr>
          </a:p>
        </p:txBody>
      </p:sp>
      <p:sp>
        <p:nvSpPr>
          <p:cNvPr id="532" name="Google Shape;532;p61"/>
          <p:cNvSpPr/>
          <p:nvPr/>
        </p:nvSpPr>
        <p:spPr>
          <a:xfrm>
            <a:off x="6096001" y="1015150"/>
            <a:ext cx="4447800" cy="1569620"/>
          </a:xfrm>
          <a:prstGeom prst="rect">
            <a:avLst/>
          </a:prstGeom>
          <a:noFill/>
          <a:ln>
            <a:noFill/>
          </a:ln>
        </p:spPr>
        <p:txBody>
          <a:bodyPr spcFirstLastPara="1" wrap="square" lIns="91425" tIns="45700" rIns="91425" bIns="45700" anchor="t" anchorCtr="0">
            <a:spAutoFit/>
          </a:bodyPr>
          <a:lstStyle/>
          <a:p>
            <a:pPr algn="just">
              <a:buSzPts val="1600"/>
            </a:pPr>
            <a:r>
              <a:rPr lang="es-CO" sz="1600">
                <a:latin typeface="Calibri"/>
                <a:ea typeface="Calibri"/>
                <a:cs typeface="Calibri"/>
                <a:sym typeface="Calibri"/>
              </a:rPr>
              <a:t>El algoritmo de La Regresión Lineal, se utiliza para proyectos de regresión, es decir cuando queremos </a:t>
            </a:r>
            <a:r>
              <a:rPr lang="es-CO" sz="1600" b="1">
                <a:latin typeface="Calibri"/>
                <a:ea typeface="Calibri"/>
                <a:cs typeface="Calibri"/>
                <a:sym typeface="Calibri"/>
              </a:rPr>
              <a:t>predecir un valor numérico</a:t>
            </a:r>
            <a:r>
              <a:rPr lang="es-CO" sz="1600">
                <a:latin typeface="Calibri"/>
                <a:ea typeface="Calibri"/>
                <a:cs typeface="Calibri"/>
                <a:sym typeface="Calibri"/>
              </a:rPr>
              <a:t>, por ejemplo, queremos predecir el precio de una casa o el sueldo de una persona de acuerdo a los años de experiencia.</a:t>
            </a:r>
            <a:endParaRPr sz="1600">
              <a:latin typeface="Calibri"/>
              <a:ea typeface="Calibri"/>
              <a:cs typeface="Calibri"/>
              <a:sym typeface="Calibri"/>
            </a:endParaRPr>
          </a:p>
        </p:txBody>
      </p:sp>
      <p:sp>
        <p:nvSpPr>
          <p:cNvPr id="533" name="Google Shape;533;p61"/>
          <p:cNvSpPr txBox="1"/>
          <p:nvPr/>
        </p:nvSpPr>
        <p:spPr>
          <a:xfrm>
            <a:off x="1524000" y="6574200"/>
            <a:ext cx="9244500" cy="283800"/>
          </a:xfrm>
          <a:prstGeom prst="rect">
            <a:avLst/>
          </a:prstGeom>
          <a:noFill/>
          <a:ln>
            <a:noFill/>
          </a:ln>
        </p:spPr>
        <p:txBody>
          <a:bodyPr spcFirstLastPara="1" wrap="square" lIns="91425" tIns="91425" rIns="91425" bIns="91425" anchor="t" anchorCtr="0">
            <a:noAutofit/>
          </a:bodyPr>
          <a:lstStyle/>
          <a:p>
            <a:pPr>
              <a:buSzPts val="1100"/>
            </a:pPr>
            <a:r>
              <a:rPr lang="es-CO" sz="1100" u="sng">
                <a:solidFill>
                  <a:schemeClr val="hlink"/>
                </a:solidFill>
                <a:hlinkClick r:id="rId5"/>
              </a:rPr>
              <a:t>https://www.datacamp.com/community/tutorials/understanding-logistic-regression-python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g7e2159519d_0_0"/>
          <p:cNvSpPr txBox="1"/>
          <p:nvPr/>
        </p:nvSpPr>
        <p:spPr>
          <a:xfrm>
            <a:off x="1524000" y="74378"/>
            <a:ext cx="9144000" cy="640800"/>
          </a:xfrm>
          <a:prstGeom prst="rect">
            <a:avLst/>
          </a:prstGeom>
          <a:solidFill>
            <a:srgbClr val="094E76"/>
          </a:solidFill>
          <a:ln>
            <a:noFill/>
          </a:ln>
        </p:spPr>
        <p:txBody>
          <a:bodyPr spcFirstLastPara="1" wrap="square" lIns="101875" tIns="50925" rIns="101875" bIns="50925" anchor="ctr" anchorCtr="0">
            <a:noAutofit/>
          </a:bodyPr>
          <a:lstStyle/>
          <a:p>
            <a:pPr>
              <a:lnSpc>
                <a:spcPct val="80000"/>
              </a:lnSpc>
              <a:buClr>
                <a:schemeClr val="lt1"/>
              </a:buClr>
              <a:buSzPts val="3959"/>
            </a:pPr>
            <a:r>
              <a:rPr lang="es-CO" sz="2400" b="1">
                <a:solidFill>
                  <a:schemeClr val="lt1"/>
                </a:solidFill>
                <a:latin typeface="Tahoma"/>
                <a:ea typeface="Tahoma"/>
                <a:cs typeface="Tahoma"/>
                <a:sym typeface="Tahoma"/>
              </a:rPr>
              <a:t>Regresión lineal vs Regresión logística </a:t>
            </a:r>
            <a:endParaRPr sz="2400" b="1">
              <a:solidFill>
                <a:schemeClr val="lt1"/>
              </a:solidFill>
              <a:latin typeface="Tahoma"/>
              <a:ea typeface="Tahoma"/>
              <a:cs typeface="Tahoma"/>
              <a:sym typeface="Tahoma"/>
            </a:endParaRPr>
          </a:p>
        </p:txBody>
      </p:sp>
      <p:pic>
        <p:nvPicPr>
          <p:cNvPr id="539" name="Google Shape;539;g7e2159519d_0_0"/>
          <p:cNvPicPr preferRelativeResize="0"/>
          <p:nvPr/>
        </p:nvPicPr>
        <p:blipFill rotWithShape="1">
          <a:blip r:embed="rId3">
            <a:alphaModFix/>
          </a:blip>
          <a:srcRect/>
          <a:stretch/>
        </p:blipFill>
        <p:spPr>
          <a:xfrm>
            <a:off x="2525401" y="2546704"/>
            <a:ext cx="6905625" cy="3114675"/>
          </a:xfrm>
          <a:prstGeom prst="rect">
            <a:avLst/>
          </a:prstGeom>
          <a:noFill/>
          <a:ln>
            <a:noFill/>
          </a:ln>
        </p:spPr>
      </p:pic>
      <p:sp>
        <p:nvSpPr>
          <p:cNvPr id="540" name="Google Shape;540;g7e2159519d_0_0"/>
          <p:cNvSpPr txBox="1"/>
          <p:nvPr/>
        </p:nvSpPr>
        <p:spPr>
          <a:xfrm>
            <a:off x="1524000" y="754675"/>
            <a:ext cx="9188100" cy="1734600"/>
          </a:xfrm>
          <a:prstGeom prst="rect">
            <a:avLst/>
          </a:prstGeom>
          <a:noFill/>
          <a:ln>
            <a:noFill/>
          </a:ln>
        </p:spPr>
        <p:txBody>
          <a:bodyPr spcFirstLastPara="1" wrap="square" lIns="91425" tIns="91425" rIns="91425" bIns="91425" anchor="t" anchorCtr="0">
            <a:noAutofit/>
          </a:bodyPr>
          <a:lstStyle/>
          <a:p>
            <a:pPr>
              <a:buSzPts val="1800"/>
            </a:pPr>
            <a:r>
              <a:rPr lang="es-CO" sz="1800" b="1">
                <a:solidFill>
                  <a:srgbClr val="3D4251"/>
                </a:solidFill>
                <a:highlight>
                  <a:srgbClr val="FFFFFF"/>
                </a:highlight>
                <a:latin typeface="Calibri"/>
                <a:ea typeface="Calibri"/>
                <a:cs typeface="Calibri"/>
                <a:sym typeface="Calibri"/>
              </a:rPr>
              <a:t>La regresión lineal</a:t>
            </a:r>
            <a:r>
              <a:rPr lang="es-CO" sz="1800">
                <a:solidFill>
                  <a:srgbClr val="3D4251"/>
                </a:solidFill>
                <a:highlight>
                  <a:srgbClr val="FFFFFF"/>
                </a:highlight>
                <a:latin typeface="Calibri"/>
                <a:ea typeface="Calibri"/>
                <a:cs typeface="Calibri"/>
                <a:sym typeface="Calibri"/>
              </a:rPr>
              <a:t>, se estima utilizando </a:t>
            </a:r>
            <a:r>
              <a:rPr lang="es-CO" sz="1800" b="1">
                <a:solidFill>
                  <a:srgbClr val="3D4251"/>
                </a:solidFill>
                <a:highlight>
                  <a:srgbClr val="FFFFFF"/>
                </a:highlight>
                <a:latin typeface="Calibri"/>
                <a:ea typeface="Calibri"/>
                <a:cs typeface="Calibri"/>
                <a:sym typeface="Calibri"/>
              </a:rPr>
              <a:t>mínimos cuadrados ordinarios (MCO)</a:t>
            </a:r>
            <a:r>
              <a:rPr lang="es-CO" sz="1800">
                <a:solidFill>
                  <a:srgbClr val="3D4251"/>
                </a:solidFill>
                <a:highlight>
                  <a:srgbClr val="FFFFFF"/>
                </a:highlight>
                <a:latin typeface="Calibri"/>
                <a:ea typeface="Calibri"/>
                <a:cs typeface="Calibri"/>
                <a:sym typeface="Calibri"/>
              </a:rPr>
              <a:t> y proporciona una salida continua, ejemplo: precio de la vivienda y el precio de las acciones </a:t>
            </a:r>
            <a:endParaRPr sz="1800">
              <a:solidFill>
                <a:srgbClr val="3D4251"/>
              </a:solidFill>
              <a:highlight>
                <a:srgbClr val="FFFFFF"/>
              </a:highlight>
              <a:latin typeface="Calibri"/>
              <a:ea typeface="Calibri"/>
              <a:cs typeface="Calibri"/>
              <a:sym typeface="Calibri"/>
            </a:endParaRPr>
          </a:p>
          <a:p>
            <a:pPr>
              <a:buSzPts val="1800"/>
            </a:pPr>
            <a:endParaRPr sz="1800">
              <a:solidFill>
                <a:srgbClr val="3D4251"/>
              </a:solidFill>
              <a:highlight>
                <a:srgbClr val="FFFFFF"/>
              </a:highlight>
              <a:latin typeface="Calibri"/>
              <a:ea typeface="Calibri"/>
              <a:cs typeface="Calibri"/>
              <a:sym typeface="Calibri"/>
            </a:endParaRPr>
          </a:p>
          <a:p>
            <a:pPr>
              <a:buSzPts val="1800"/>
            </a:pPr>
            <a:r>
              <a:rPr lang="es-CO" sz="1800" b="1">
                <a:solidFill>
                  <a:srgbClr val="3D4251"/>
                </a:solidFill>
                <a:highlight>
                  <a:srgbClr val="FFFFFF"/>
                </a:highlight>
                <a:latin typeface="Calibri"/>
                <a:ea typeface="Calibri"/>
                <a:cs typeface="Calibri"/>
                <a:sym typeface="Calibri"/>
              </a:rPr>
              <a:t>La regresión logística,</a:t>
            </a:r>
            <a:r>
              <a:rPr lang="es-CO" sz="1800">
                <a:solidFill>
                  <a:srgbClr val="3D4251"/>
                </a:solidFill>
                <a:highlight>
                  <a:srgbClr val="FFFFFF"/>
                </a:highlight>
                <a:latin typeface="Calibri"/>
                <a:ea typeface="Calibri"/>
                <a:cs typeface="Calibri"/>
                <a:sym typeface="Calibri"/>
              </a:rPr>
              <a:t> se estima utilizando el enfoque de estimación de </a:t>
            </a:r>
            <a:r>
              <a:rPr lang="es-CO" sz="1800" b="1">
                <a:solidFill>
                  <a:srgbClr val="3D4251"/>
                </a:solidFill>
                <a:highlight>
                  <a:srgbClr val="FFFFFF"/>
                </a:highlight>
                <a:latin typeface="Calibri"/>
                <a:ea typeface="Calibri"/>
                <a:cs typeface="Calibri"/>
                <a:sym typeface="Calibri"/>
              </a:rPr>
              <a:t>máxima verosimilitud (MLE)</a:t>
            </a:r>
            <a:r>
              <a:rPr lang="es-CO" sz="1800">
                <a:solidFill>
                  <a:srgbClr val="3D4251"/>
                </a:solidFill>
                <a:highlight>
                  <a:srgbClr val="FFFFFF"/>
                </a:highlight>
                <a:latin typeface="Calibri"/>
                <a:ea typeface="Calibri"/>
                <a:cs typeface="Calibri"/>
                <a:sym typeface="Calibri"/>
              </a:rPr>
              <a:t> y proporciona una salida constante o discreta, ejemplo: predecir si un paciente tiene cáncer o no, predecir si el estudiante abandonará la facultad.</a:t>
            </a:r>
            <a:endParaRPr sz="1800">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2"/>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Tahoma"/>
                <a:ea typeface="Tahoma"/>
                <a:cs typeface="Tahoma"/>
                <a:sym typeface="Tahoma"/>
              </a:rPr>
              <a:t>P1T2-3: Regresión logística con sklearn</a:t>
            </a:r>
            <a:endParaRPr sz="2400" b="1">
              <a:solidFill>
                <a:schemeClr val="lt1"/>
              </a:solidFill>
              <a:latin typeface="Tahoma"/>
              <a:ea typeface="Tahoma"/>
              <a:cs typeface="Tahoma"/>
              <a:sym typeface="Tahoma"/>
            </a:endParaRPr>
          </a:p>
        </p:txBody>
      </p:sp>
      <p:sp>
        <p:nvSpPr>
          <p:cNvPr id="546" name="Google Shape;546;p62"/>
          <p:cNvSpPr/>
          <p:nvPr/>
        </p:nvSpPr>
        <p:spPr>
          <a:xfrm>
            <a:off x="1524001" y="920151"/>
            <a:ext cx="9028589" cy="615513"/>
          </a:xfrm>
          <a:prstGeom prst="rect">
            <a:avLst/>
          </a:prstGeom>
          <a:noFill/>
          <a:ln>
            <a:noFill/>
          </a:ln>
        </p:spPr>
        <p:txBody>
          <a:bodyPr spcFirstLastPara="1" wrap="square" lIns="91425" tIns="45700" rIns="91425" bIns="45700" anchor="t" anchorCtr="0">
            <a:spAutoFit/>
          </a:bodyPr>
          <a:lstStyle/>
          <a:p>
            <a:pPr>
              <a:buSzPts val="1600"/>
            </a:pPr>
            <a:r>
              <a:rPr lang="es-CO" sz="1600">
                <a:solidFill>
                  <a:schemeClr val="dk1"/>
                </a:solidFill>
                <a:latin typeface="Calibri"/>
                <a:ea typeface="Calibri"/>
                <a:cs typeface="Calibri"/>
                <a:sym typeface="Calibri"/>
              </a:rPr>
              <a:t>Usaremos la Regresión Logística, para predecir si un paciente tiene </a:t>
            </a:r>
            <a:r>
              <a:rPr lang="es-CO" sz="1800" b="1">
                <a:solidFill>
                  <a:schemeClr val="dk1"/>
                </a:solidFill>
                <a:latin typeface="Calibri"/>
                <a:ea typeface="Calibri"/>
                <a:cs typeface="Calibri"/>
                <a:sym typeface="Calibri"/>
              </a:rPr>
              <a:t>cáncer de seno o no</a:t>
            </a:r>
            <a:r>
              <a:rPr lang="es-CO" sz="1600">
                <a:solidFill>
                  <a:schemeClr val="dk1"/>
                </a:solidFill>
                <a:latin typeface="Calibri"/>
                <a:ea typeface="Calibri"/>
                <a:cs typeface="Calibri"/>
                <a:sym typeface="Calibri"/>
              </a:rPr>
              <a:t>, de acuerdo a las características del tumor.</a:t>
            </a:r>
            <a:endParaRPr sz="1600"/>
          </a:p>
        </p:txBody>
      </p:sp>
      <p:sp>
        <p:nvSpPr>
          <p:cNvPr id="547" name="Google Shape;547;p62"/>
          <p:cNvSpPr/>
          <p:nvPr/>
        </p:nvSpPr>
        <p:spPr>
          <a:xfrm>
            <a:off x="1813725" y="1859333"/>
            <a:ext cx="8854200" cy="1169400"/>
          </a:xfrm>
          <a:prstGeom prst="rect">
            <a:avLst/>
          </a:prstGeom>
          <a:solidFill>
            <a:srgbClr val="FBD4B4"/>
          </a:solidFill>
          <a:ln>
            <a:noFill/>
          </a:ln>
        </p:spPr>
        <p:txBody>
          <a:bodyPr spcFirstLastPara="1" wrap="square" lIns="91425" tIns="45700" rIns="91425" bIns="45700" anchor="t" anchorCtr="0">
            <a:spAutoFit/>
          </a:bodyPr>
          <a:lstStyle/>
          <a:p>
            <a:r>
              <a:rPr lang="es-CO">
                <a:solidFill>
                  <a:srgbClr val="AF00DB"/>
                </a:solidFill>
                <a:latin typeface="Courier New"/>
                <a:ea typeface="Courier New"/>
                <a:cs typeface="Courier New"/>
                <a:sym typeface="Courier New"/>
              </a:rPr>
              <a:t>from</a:t>
            </a:r>
            <a:r>
              <a:rPr lang="es-CO">
                <a:latin typeface="Courier New"/>
                <a:ea typeface="Courier New"/>
                <a:cs typeface="Courier New"/>
                <a:sym typeface="Courier New"/>
              </a:rPr>
              <a:t> sklearn </a:t>
            </a:r>
            <a:r>
              <a:rPr lang="es-CO">
                <a:solidFill>
                  <a:srgbClr val="AF00DB"/>
                </a:solidFill>
                <a:latin typeface="Courier New"/>
                <a:ea typeface="Courier New"/>
                <a:cs typeface="Courier New"/>
                <a:sym typeface="Courier New"/>
              </a:rPr>
              <a:t>import</a:t>
            </a:r>
            <a:r>
              <a:rPr lang="es-CO">
                <a:latin typeface="Courier New"/>
                <a:ea typeface="Courier New"/>
                <a:cs typeface="Courier New"/>
                <a:sym typeface="Courier New"/>
              </a:rPr>
              <a:t> datasets    </a:t>
            </a:r>
            <a:endParaRPr/>
          </a:p>
          <a:p>
            <a:r>
              <a:rPr lang="es-CO">
                <a:solidFill>
                  <a:srgbClr val="AF00DB"/>
                </a:solidFill>
                <a:latin typeface="Courier New"/>
                <a:ea typeface="Courier New"/>
                <a:cs typeface="Courier New"/>
                <a:sym typeface="Courier New"/>
              </a:rPr>
              <a:t>import</a:t>
            </a:r>
            <a:r>
              <a:rPr lang="es-CO">
                <a:latin typeface="Courier New"/>
                <a:ea typeface="Courier New"/>
                <a:cs typeface="Courier New"/>
                <a:sym typeface="Courier New"/>
              </a:rPr>
              <a:t> pandas </a:t>
            </a:r>
            <a:r>
              <a:rPr lang="es-CO">
                <a:solidFill>
                  <a:srgbClr val="AF00DB"/>
                </a:solidFill>
                <a:latin typeface="Courier New"/>
                <a:ea typeface="Courier New"/>
                <a:cs typeface="Courier New"/>
                <a:sym typeface="Courier New"/>
              </a:rPr>
              <a:t>as</a:t>
            </a:r>
            <a:r>
              <a:rPr lang="es-CO">
                <a:latin typeface="Courier New"/>
                <a:ea typeface="Courier New"/>
                <a:cs typeface="Courier New"/>
                <a:sym typeface="Courier New"/>
              </a:rPr>
              <a:t> pd             </a:t>
            </a:r>
            <a:r>
              <a:rPr lang="es-CO">
                <a:solidFill>
                  <a:srgbClr val="008000"/>
                </a:solidFill>
                <a:latin typeface="Courier New"/>
                <a:ea typeface="Courier New"/>
                <a:cs typeface="Courier New"/>
                <a:sym typeface="Courier New"/>
              </a:rPr>
              <a:t>#libreria para manejo de matrices </a:t>
            </a:r>
            <a:endParaRPr>
              <a:latin typeface="Courier New"/>
              <a:ea typeface="Courier New"/>
              <a:cs typeface="Courier New"/>
              <a:sym typeface="Courier New"/>
            </a:endParaRPr>
          </a:p>
          <a:p>
            <a:r>
              <a:rPr lang="es-CO">
                <a:solidFill>
                  <a:srgbClr val="AF00DB"/>
                </a:solidFill>
                <a:latin typeface="Courier New"/>
                <a:ea typeface="Courier New"/>
                <a:cs typeface="Courier New"/>
                <a:sym typeface="Courier New"/>
              </a:rPr>
              <a:t>import</a:t>
            </a:r>
            <a:r>
              <a:rPr lang="es-CO">
                <a:latin typeface="Courier New"/>
                <a:ea typeface="Courier New"/>
                <a:cs typeface="Courier New"/>
                <a:sym typeface="Courier New"/>
              </a:rPr>
              <a:t> seaborn </a:t>
            </a:r>
            <a:r>
              <a:rPr lang="es-CO">
                <a:solidFill>
                  <a:srgbClr val="AF00DB"/>
                </a:solidFill>
                <a:latin typeface="Courier New"/>
                <a:ea typeface="Courier New"/>
                <a:cs typeface="Courier New"/>
                <a:sym typeface="Courier New"/>
              </a:rPr>
              <a:t>as</a:t>
            </a:r>
            <a:r>
              <a:rPr lang="es-CO">
                <a:latin typeface="Courier New"/>
                <a:ea typeface="Courier New"/>
                <a:cs typeface="Courier New"/>
                <a:sym typeface="Courier New"/>
              </a:rPr>
              <a:t> sns           </a:t>
            </a:r>
            <a:r>
              <a:rPr lang="es-CO">
                <a:solidFill>
                  <a:srgbClr val="008000"/>
                </a:solidFill>
                <a:latin typeface="Courier New"/>
                <a:ea typeface="Courier New"/>
                <a:cs typeface="Courier New"/>
                <a:sym typeface="Courier New"/>
              </a:rPr>
              <a:t>#libreria para generar de graficos estadisticos</a:t>
            </a:r>
            <a:endParaRPr>
              <a:latin typeface="Courier New"/>
              <a:ea typeface="Courier New"/>
              <a:cs typeface="Courier New"/>
              <a:sym typeface="Courier New"/>
            </a:endParaRPr>
          </a:p>
          <a:p>
            <a:r>
              <a:rPr lang="es-CO">
                <a:solidFill>
                  <a:srgbClr val="AF00DB"/>
                </a:solidFill>
                <a:latin typeface="Courier New"/>
                <a:ea typeface="Courier New"/>
                <a:cs typeface="Courier New"/>
                <a:sym typeface="Courier New"/>
              </a:rPr>
              <a:t>from</a:t>
            </a:r>
            <a:r>
              <a:rPr lang="es-CO">
                <a:latin typeface="Courier New"/>
                <a:ea typeface="Courier New"/>
                <a:cs typeface="Courier New"/>
                <a:sym typeface="Courier New"/>
              </a:rPr>
              <a:t> sklearn.model_selection </a:t>
            </a:r>
            <a:r>
              <a:rPr lang="es-CO">
                <a:solidFill>
                  <a:srgbClr val="AF00DB"/>
                </a:solidFill>
                <a:latin typeface="Courier New"/>
                <a:ea typeface="Courier New"/>
                <a:cs typeface="Courier New"/>
                <a:sym typeface="Courier New"/>
              </a:rPr>
              <a:t>import</a:t>
            </a:r>
            <a:r>
              <a:rPr lang="es-CO">
                <a:latin typeface="Courier New"/>
                <a:ea typeface="Courier New"/>
                <a:cs typeface="Courier New"/>
                <a:sym typeface="Courier New"/>
              </a:rPr>
              <a:t> train_test_split </a:t>
            </a:r>
            <a:r>
              <a:rPr lang="es-CO">
                <a:solidFill>
                  <a:srgbClr val="008000"/>
                </a:solidFill>
                <a:latin typeface="Courier New"/>
                <a:ea typeface="Courier New"/>
                <a:cs typeface="Courier New"/>
                <a:sym typeface="Courier New"/>
              </a:rPr>
              <a:t>#para separar los datos</a:t>
            </a:r>
            <a:endParaRPr/>
          </a:p>
          <a:p>
            <a:r>
              <a:rPr lang="es-CO">
                <a:solidFill>
                  <a:srgbClr val="AF00DB"/>
                </a:solidFill>
                <a:latin typeface="Courier New"/>
                <a:ea typeface="Courier New"/>
                <a:cs typeface="Courier New"/>
                <a:sym typeface="Courier New"/>
              </a:rPr>
              <a:t>from</a:t>
            </a:r>
            <a:r>
              <a:rPr lang="es-CO">
                <a:latin typeface="Courier New"/>
                <a:ea typeface="Courier New"/>
                <a:cs typeface="Courier New"/>
                <a:sym typeface="Courier New"/>
              </a:rPr>
              <a:t> sklearn.preprocessing </a:t>
            </a:r>
            <a:r>
              <a:rPr lang="es-CO">
                <a:solidFill>
                  <a:srgbClr val="AF00DB"/>
                </a:solidFill>
                <a:latin typeface="Courier New"/>
                <a:ea typeface="Courier New"/>
                <a:cs typeface="Courier New"/>
                <a:sym typeface="Courier New"/>
              </a:rPr>
              <a:t>import</a:t>
            </a:r>
            <a:r>
              <a:rPr lang="es-CO">
                <a:latin typeface="Courier New"/>
                <a:ea typeface="Courier New"/>
                <a:cs typeface="Courier New"/>
                <a:sym typeface="Courier New"/>
              </a:rPr>
              <a:t> StandardScaler </a:t>
            </a:r>
            <a:r>
              <a:rPr lang="es-CO">
                <a:solidFill>
                  <a:srgbClr val="008000"/>
                </a:solidFill>
                <a:latin typeface="Courier New"/>
                <a:ea typeface="Courier New"/>
                <a:cs typeface="Courier New"/>
                <a:sym typeface="Courier New"/>
              </a:rPr>
              <a:t># para escalar todos los datos</a:t>
            </a:r>
            <a:endParaRPr>
              <a:latin typeface="Courier New"/>
              <a:ea typeface="Courier New"/>
              <a:cs typeface="Courier New"/>
              <a:sym typeface="Courier New"/>
            </a:endParaRPr>
          </a:p>
        </p:txBody>
      </p:sp>
      <p:sp>
        <p:nvSpPr>
          <p:cNvPr id="548" name="Google Shape;548;p62"/>
          <p:cNvSpPr/>
          <p:nvPr/>
        </p:nvSpPr>
        <p:spPr>
          <a:xfrm>
            <a:off x="1813712" y="1479757"/>
            <a:ext cx="3246300" cy="307800"/>
          </a:xfrm>
          <a:prstGeom prst="rect">
            <a:avLst/>
          </a:prstGeom>
          <a:noFill/>
          <a:ln>
            <a:noFill/>
          </a:ln>
        </p:spPr>
        <p:txBody>
          <a:bodyPr spcFirstLastPara="1" wrap="square" lIns="91425" tIns="45700" rIns="91425" bIns="45700" anchor="t" anchorCtr="0">
            <a:spAutoFit/>
          </a:bodyPr>
          <a:lstStyle/>
          <a:p>
            <a:pPr>
              <a:buSzPts val="1400"/>
            </a:pPr>
            <a:r>
              <a:rPr lang="es-CO">
                <a:solidFill>
                  <a:schemeClr val="dk1"/>
                </a:solidFill>
                <a:latin typeface="Calibri"/>
                <a:ea typeface="Calibri"/>
                <a:cs typeface="Calibri"/>
                <a:sym typeface="Calibri"/>
              </a:rPr>
              <a:t>Paso 1: Se importan la librerías necesarias</a:t>
            </a:r>
            <a:endParaRPr/>
          </a:p>
        </p:txBody>
      </p:sp>
      <p:sp>
        <p:nvSpPr>
          <p:cNvPr id="549" name="Google Shape;549;p62"/>
          <p:cNvSpPr/>
          <p:nvPr/>
        </p:nvSpPr>
        <p:spPr>
          <a:xfrm>
            <a:off x="1813725" y="3100494"/>
            <a:ext cx="6031200" cy="307800"/>
          </a:xfrm>
          <a:prstGeom prst="rect">
            <a:avLst/>
          </a:prstGeom>
          <a:noFill/>
          <a:ln>
            <a:noFill/>
          </a:ln>
        </p:spPr>
        <p:txBody>
          <a:bodyPr spcFirstLastPara="1" wrap="square" lIns="91425" tIns="45700" rIns="91425" bIns="45700" anchor="t" anchorCtr="0">
            <a:spAutoFit/>
          </a:bodyPr>
          <a:lstStyle/>
          <a:p>
            <a:pPr>
              <a:buSzPts val="1400"/>
            </a:pPr>
            <a:r>
              <a:rPr lang="es-CO">
                <a:latin typeface="Calibri"/>
                <a:ea typeface="Calibri"/>
                <a:cs typeface="Calibri"/>
                <a:sym typeface="Calibri"/>
              </a:rPr>
              <a:t>Paso 2: Importamos el dataset de la misma librería de scikit-learn</a:t>
            </a:r>
            <a:endParaRPr>
              <a:latin typeface="Calibri"/>
              <a:ea typeface="Calibri"/>
              <a:cs typeface="Calibri"/>
              <a:sym typeface="Calibri"/>
            </a:endParaRPr>
          </a:p>
        </p:txBody>
      </p:sp>
      <p:sp>
        <p:nvSpPr>
          <p:cNvPr id="550" name="Google Shape;550;p62"/>
          <p:cNvSpPr/>
          <p:nvPr/>
        </p:nvSpPr>
        <p:spPr>
          <a:xfrm>
            <a:off x="1813725" y="3518652"/>
            <a:ext cx="8854200" cy="307800"/>
          </a:xfrm>
          <a:prstGeom prst="rect">
            <a:avLst/>
          </a:prstGeom>
          <a:solidFill>
            <a:srgbClr val="FBD4B4"/>
          </a:solidFill>
          <a:ln>
            <a:noFill/>
          </a:ln>
        </p:spPr>
        <p:txBody>
          <a:bodyPr spcFirstLastPara="1" wrap="square" lIns="91425" tIns="45700" rIns="91425" bIns="45700" anchor="t" anchorCtr="0">
            <a:spAutoFit/>
          </a:bodyPr>
          <a:lstStyle/>
          <a:p>
            <a:r>
              <a:rPr lang="es-CO">
                <a:latin typeface="Courier New"/>
                <a:ea typeface="Courier New"/>
                <a:cs typeface="Courier New"/>
                <a:sym typeface="Courier New"/>
              </a:rPr>
              <a:t>dataCancer = datasets.load_breast_cancer()</a:t>
            </a:r>
            <a:endParaRPr/>
          </a:p>
        </p:txBody>
      </p:sp>
      <p:sp>
        <p:nvSpPr>
          <p:cNvPr id="551" name="Google Shape;551;p62"/>
          <p:cNvSpPr/>
          <p:nvPr/>
        </p:nvSpPr>
        <p:spPr>
          <a:xfrm>
            <a:off x="1813725" y="4500319"/>
            <a:ext cx="8854200" cy="1169400"/>
          </a:xfrm>
          <a:prstGeom prst="rect">
            <a:avLst/>
          </a:prstGeom>
          <a:solidFill>
            <a:srgbClr val="FBD4B4"/>
          </a:solidFill>
          <a:ln>
            <a:noFill/>
          </a:ln>
        </p:spPr>
        <p:txBody>
          <a:bodyPr spcFirstLastPara="1" wrap="square" lIns="91425" tIns="45700" rIns="91425" bIns="45700" anchor="t" anchorCtr="0">
            <a:noAutofit/>
          </a:bodyPr>
          <a:lstStyle/>
          <a:p>
            <a:pPr>
              <a:lnSpc>
                <a:spcPct val="135714"/>
              </a:lnSpc>
              <a:buClr>
                <a:schemeClr val="dk1"/>
              </a:buClr>
              <a:buSzPts val="1100"/>
            </a:pPr>
            <a:r>
              <a:rPr lang="es-CO" sz="1050">
                <a:solidFill>
                  <a:srgbClr val="008000"/>
                </a:solidFill>
                <a:highlight>
                  <a:srgbClr val="FFFFFE"/>
                </a:highlight>
                <a:latin typeface="Courier New"/>
                <a:ea typeface="Courier New"/>
                <a:cs typeface="Courier New"/>
                <a:sym typeface="Courier New"/>
              </a:rPr>
              <a:t>#convierto el dataset en un dataframe tipo panda (facilita su manejo)</a:t>
            </a:r>
            <a:endParaRPr sz="1050">
              <a:solidFill>
                <a:srgbClr val="008000"/>
              </a:solidFill>
              <a:highlight>
                <a:srgbClr val="FFFFFE"/>
              </a:highlight>
              <a:latin typeface="Courier New"/>
              <a:ea typeface="Courier New"/>
              <a:cs typeface="Courier New"/>
              <a:sym typeface="Courier New"/>
            </a:endParaRPr>
          </a:p>
          <a:p>
            <a:pPr>
              <a:lnSpc>
                <a:spcPct val="135714"/>
              </a:lnSpc>
              <a:buClr>
                <a:schemeClr val="dk1"/>
              </a:buClr>
              <a:buSzPts val="1100"/>
            </a:pPr>
            <a:r>
              <a:rPr lang="es-CO" sz="1050">
                <a:solidFill>
                  <a:schemeClr val="dk1"/>
                </a:solidFill>
                <a:highlight>
                  <a:srgbClr val="FFFFFE"/>
                </a:highlight>
                <a:latin typeface="Courier New"/>
                <a:ea typeface="Courier New"/>
                <a:cs typeface="Courier New"/>
                <a:sym typeface="Courier New"/>
              </a:rPr>
              <a:t>cancer_df = pd.DataFrame(dataCancer.data)</a:t>
            </a:r>
            <a:endParaRPr sz="1050">
              <a:solidFill>
                <a:schemeClr val="dk1"/>
              </a:solidFill>
              <a:highlight>
                <a:srgbClr val="FFFFFE"/>
              </a:highlight>
              <a:latin typeface="Courier New"/>
              <a:ea typeface="Courier New"/>
              <a:cs typeface="Courier New"/>
              <a:sym typeface="Courier New"/>
            </a:endParaRPr>
          </a:p>
          <a:p>
            <a:pPr>
              <a:lnSpc>
                <a:spcPct val="135714"/>
              </a:lnSpc>
              <a:buClr>
                <a:schemeClr val="dk1"/>
              </a:buClr>
              <a:buSzPts val="1100"/>
            </a:pPr>
            <a:r>
              <a:rPr lang="es-CO" sz="1050">
                <a:solidFill>
                  <a:schemeClr val="dk1"/>
                </a:solidFill>
                <a:highlight>
                  <a:srgbClr val="FFFFFE"/>
                </a:highlight>
                <a:latin typeface="Courier New"/>
                <a:ea typeface="Courier New"/>
                <a:cs typeface="Courier New"/>
                <a:sym typeface="Courier New"/>
              </a:rPr>
              <a:t>cancer_df.columns = dataCancer.feature_names</a:t>
            </a:r>
            <a:endParaRPr sz="1050">
              <a:solidFill>
                <a:schemeClr val="dk1"/>
              </a:solidFill>
              <a:highlight>
                <a:srgbClr val="FFFFFE"/>
              </a:highlight>
              <a:latin typeface="Courier New"/>
              <a:ea typeface="Courier New"/>
              <a:cs typeface="Courier New"/>
              <a:sym typeface="Courier New"/>
            </a:endParaRPr>
          </a:p>
          <a:p>
            <a:pPr>
              <a:lnSpc>
                <a:spcPct val="135714"/>
              </a:lnSpc>
              <a:buClr>
                <a:schemeClr val="dk1"/>
              </a:buClr>
              <a:buSzPts val="1100"/>
            </a:pPr>
            <a:r>
              <a:rPr lang="es-CO" sz="1050">
                <a:solidFill>
                  <a:schemeClr val="dk1"/>
                </a:solidFill>
                <a:highlight>
                  <a:srgbClr val="FFFFFE"/>
                </a:highlight>
                <a:latin typeface="Courier New"/>
                <a:ea typeface="Courier New"/>
                <a:cs typeface="Courier New"/>
                <a:sym typeface="Courier New"/>
              </a:rPr>
              <a:t>cancer_df[</a:t>
            </a:r>
            <a:r>
              <a:rPr lang="es-CO" sz="1050">
                <a:solidFill>
                  <a:srgbClr val="A31515"/>
                </a:solidFill>
                <a:highlight>
                  <a:srgbClr val="FFFFFE"/>
                </a:highlight>
                <a:latin typeface="Courier New"/>
                <a:ea typeface="Courier New"/>
                <a:cs typeface="Courier New"/>
                <a:sym typeface="Courier New"/>
              </a:rPr>
              <a:t>"target"</a:t>
            </a:r>
            <a:r>
              <a:rPr lang="es-CO" sz="1050">
                <a:solidFill>
                  <a:schemeClr val="dk1"/>
                </a:solidFill>
                <a:highlight>
                  <a:srgbClr val="FFFFFE"/>
                </a:highlight>
                <a:latin typeface="Courier New"/>
                <a:ea typeface="Courier New"/>
                <a:cs typeface="Courier New"/>
                <a:sym typeface="Courier New"/>
              </a:rPr>
              <a:t>]=dataCancer.target   </a:t>
            </a:r>
            <a:r>
              <a:rPr lang="es-CO" sz="1050">
                <a:solidFill>
                  <a:srgbClr val="008000"/>
                </a:solidFill>
                <a:highlight>
                  <a:srgbClr val="FFFFFE"/>
                </a:highlight>
                <a:latin typeface="Courier New"/>
                <a:ea typeface="Courier New"/>
                <a:cs typeface="Courier New"/>
                <a:sym typeface="Courier New"/>
              </a:rPr>
              <a:t>#agregamos la columna de target al dataframe</a:t>
            </a:r>
            <a:endParaRPr sz="1050">
              <a:solidFill>
                <a:srgbClr val="008000"/>
              </a:solidFill>
              <a:highlight>
                <a:srgbClr val="FFFFFE"/>
              </a:highlight>
              <a:latin typeface="Courier New"/>
              <a:ea typeface="Courier New"/>
              <a:cs typeface="Courier New"/>
              <a:sym typeface="Courier New"/>
            </a:endParaRPr>
          </a:p>
          <a:p>
            <a:pPr>
              <a:lnSpc>
                <a:spcPct val="135714"/>
              </a:lnSpc>
              <a:buClr>
                <a:schemeClr val="dk1"/>
              </a:buClr>
              <a:buSzPts val="1100"/>
            </a:pPr>
            <a:r>
              <a:rPr lang="es-CO" sz="1050">
                <a:solidFill>
                  <a:schemeClr val="dk1"/>
                </a:solidFill>
                <a:highlight>
                  <a:srgbClr val="FFFFFE"/>
                </a:highlight>
                <a:latin typeface="Courier New"/>
                <a:ea typeface="Courier New"/>
                <a:cs typeface="Courier New"/>
                <a:sym typeface="Courier New"/>
              </a:rPr>
              <a:t>cancer_df.head()</a:t>
            </a:r>
            <a:endParaRPr sz="1050">
              <a:solidFill>
                <a:schemeClr val="dk1"/>
              </a:solidFill>
              <a:highlight>
                <a:srgbClr val="FFFFFE"/>
              </a:highlight>
              <a:latin typeface="Courier New"/>
              <a:ea typeface="Courier New"/>
              <a:cs typeface="Courier New"/>
              <a:sym typeface="Courier New"/>
            </a:endParaRPr>
          </a:p>
          <a:p>
            <a:endParaRPr>
              <a:latin typeface="Courier New"/>
              <a:ea typeface="Courier New"/>
              <a:cs typeface="Courier New"/>
              <a:sym typeface="Courier New"/>
            </a:endParaRPr>
          </a:p>
        </p:txBody>
      </p:sp>
      <p:sp>
        <p:nvSpPr>
          <p:cNvPr id="552" name="Google Shape;552;p62"/>
          <p:cNvSpPr/>
          <p:nvPr/>
        </p:nvSpPr>
        <p:spPr>
          <a:xfrm>
            <a:off x="1813725" y="4009475"/>
            <a:ext cx="8187600" cy="307800"/>
          </a:xfrm>
          <a:prstGeom prst="rect">
            <a:avLst/>
          </a:prstGeom>
          <a:noFill/>
          <a:ln>
            <a:noFill/>
          </a:ln>
        </p:spPr>
        <p:txBody>
          <a:bodyPr spcFirstLastPara="1" wrap="square" lIns="91425" tIns="45700" rIns="91425" bIns="45700" anchor="t" anchorCtr="0">
            <a:noAutofit/>
          </a:bodyPr>
          <a:lstStyle/>
          <a:p>
            <a:pPr>
              <a:buSzPts val="1400"/>
            </a:pPr>
            <a:r>
              <a:rPr lang="es-CO">
                <a:latin typeface="Calibri"/>
                <a:ea typeface="Calibri"/>
                <a:cs typeface="Calibri"/>
                <a:sym typeface="Calibri"/>
              </a:rPr>
              <a:t>Paso 2.1: </a:t>
            </a:r>
            <a:r>
              <a:rPr lang="es-CO" sz="1500">
                <a:solidFill>
                  <a:srgbClr val="212121"/>
                </a:solidFill>
                <a:highlight>
                  <a:srgbClr val="FFFFFF"/>
                </a:highlight>
                <a:latin typeface="Roboto"/>
                <a:ea typeface="Roboto"/>
                <a:cs typeface="Roboto"/>
                <a:sym typeface="Roboto"/>
              </a:rPr>
              <a:t>convierto el dataset en un dataframe tipo panda (facilita su manejo)</a:t>
            </a:r>
            <a:endParaRPr sz="1500">
              <a:solidFill>
                <a:srgbClr val="212121"/>
              </a:solidFill>
              <a:highlight>
                <a:srgbClr val="FFFFFF"/>
              </a:highlight>
              <a:latin typeface="Roboto"/>
              <a:ea typeface="Roboto"/>
              <a:cs typeface="Roboto"/>
              <a:sym typeface="Roboto"/>
            </a:endParaRPr>
          </a:p>
          <a:p>
            <a:pPr>
              <a:buSzPts val="1400"/>
            </a:pPr>
            <a:endParaRPr>
              <a:latin typeface="Calibri"/>
              <a:ea typeface="Calibri"/>
              <a:cs typeface="Calibri"/>
              <a:sym typeface="Calibri"/>
            </a:endParaRPr>
          </a:p>
          <a:p>
            <a:pPr>
              <a:buSzPts val="1400"/>
            </a:pPr>
            <a:endParaRPr>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68"/>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Tahoma"/>
                <a:ea typeface="Tahoma"/>
                <a:cs typeface="Tahoma"/>
                <a:sym typeface="Tahoma"/>
              </a:rPr>
              <a:t>P1T2-3: Regresión logística con sklearn</a:t>
            </a:r>
            <a:endParaRPr sz="2400" b="1">
              <a:solidFill>
                <a:schemeClr val="lt1"/>
              </a:solidFill>
              <a:latin typeface="Tahoma"/>
              <a:ea typeface="Tahoma"/>
              <a:cs typeface="Tahoma"/>
              <a:sym typeface="Tahoma"/>
            </a:endParaRPr>
          </a:p>
        </p:txBody>
      </p:sp>
      <p:sp>
        <p:nvSpPr>
          <p:cNvPr id="558" name="Google Shape;558;p68"/>
          <p:cNvSpPr/>
          <p:nvPr/>
        </p:nvSpPr>
        <p:spPr>
          <a:xfrm>
            <a:off x="2927797" y="1127029"/>
            <a:ext cx="7740203" cy="1169511"/>
          </a:xfrm>
          <a:prstGeom prst="rect">
            <a:avLst/>
          </a:prstGeom>
          <a:solidFill>
            <a:srgbClr val="FBD4B4"/>
          </a:solidFill>
          <a:ln>
            <a:noFill/>
          </a:ln>
        </p:spPr>
        <p:txBody>
          <a:bodyPr spcFirstLastPara="1" wrap="square" lIns="91425" tIns="45700" rIns="91425" bIns="45700" anchor="t" anchorCtr="0">
            <a:spAutoFit/>
          </a:bodyPr>
          <a:lstStyle/>
          <a:p>
            <a:r>
              <a:rPr lang="es-CO">
                <a:latin typeface="Courier New"/>
                <a:ea typeface="Courier New"/>
                <a:cs typeface="Courier New"/>
                <a:sym typeface="Courier New"/>
              </a:rPr>
              <a:t>sns.</a:t>
            </a:r>
            <a:r>
              <a:rPr lang="es-CO">
                <a:solidFill>
                  <a:srgbClr val="267F99"/>
                </a:solidFill>
                <a:latin typeface="Courier New"/>
                <a:ea typeface="Courier New"/>
                <a:cs typeface="Courier New"/>
                <a:sym typeface="Courier New"/>
              </a:rPr>
              <a:t>set</a:t>
            </a:r>
            <a:r>
              <a:rPr lang="es-CO">
                <a:latin typeface="Courier New"/>
                <a:ea typeface="Courier New"/>
                <a:cs typeface="Courier New"/>
                <a:sym typeface="Courier New"/>
              </a:rPr>
              <a:t>(style=</a:t>
            </a:r>
            <a:r>
              <a:rPr lang="es-CO">
                <a:solidFill>
                  <a:srgbClr val="A31515"/>
                </a:solidFill>
                <a:latin typeface="Courier New"/>
                <a:ea typeface="Courier New"/>
                <a:cs typeface="Courier New"/>
                <a:sym typeface="Courier New"/>
              </a:rPr>
              <a:t>'whitegrid'</a:t>
            </a:r>
            <a:r>
              <a:rPr lang="es-CO">
                <a:latin typeface="Courier New"/>
                <a:ea typeface="Courier New"/>
                <a:cs typeface="Courier New"/>
                <a:sym typeface="Courier New"/>
              </a:rPr>
              <a:t>, context=</a:t>
            </a:r>
            <a:r>
              <a:rPr lang="es-CO">
                <a:solidFill>
                  <a:srgbClr val="A31515"/>
                </a:solidFill>
                <a:latin typeface="Courier New"/>
                <a:ea typeface="Courier New"/>
                <a:cs typeface="Courier New"/>
                <a:sym typeface="Courier New"/>
              </a:rPr>
              <a:t>'notebook'</a:t>
            </a:r>
            <a:r>
              <a:rPr lang="es-CO">
                <a:latin typeface="Courier New"/>
                <a:ea typeface="Courier New"/>
                <a:cs typeface="Courier New"/>
                <a:sym typeface="Courier New"/>
              </a:rPr>
              <a:t>)</a:t>
            </a:r>
            <a:endParaRPr/>
          </a:p>
          <a:p>
            <a:r>
              <a:rPr lang="es-CO">
                <a:latin typeface="Courier New"/>
                <a:ea typeface="Courier New"/>
                <a:cs typeface="Courier New"/>
                <a:sym typeface="Courier New"/>
              </a:rPr>
              <a:t>features_plot = dataCancer.feature_names</a:t>
            </a:r>
            <a:endParaRPr>
              <a:latin typeface="Courier New"/>
              <a:ea typeface="Courier New"/>
              <a:cs typeface="Courier New"/>
              <a:sym typeface="Courier New"/>
            </a:endParaRPr>
          </a:p>
          <a:p>
            <a:r>
              <a:rPr lang="es-CO">
                <a:latin typeface="Courier New"/>
                <a:ea typeface="Courier New"/>
                <a:cs typeface="Courier New"/>
                <a:sym typeface="Courier New"/>
              </a:rPr>
              <a:t>sns.pairplot(cancer_df[features_plot], height=</a:t>
            </a:r>
            <a:r>
              <a:rPr lang="es-CO">
                <a:solidFill>
                  <a:srgbClr val="09885A"/>
                </a:solidFill>
                <a:latin typeface="Courier New"/>
                <a:ea typeface="Courier New"/>
                <a:cs typeface="Courier New"/>
                <a:sym typeface="Courier New"/>
              </a:rPr>
              <a:t>2.0</a:t>
            </a:r>
            <a:r>
              <a:rPr lang="es-CO">
                <a:latin typeface="Courier New"/>
                <a:ea typeface="Courier New"/>
                <a:cs typeface="Courier New"/>
                <a:sym typeface="Courier New"/>
              </a:rPr>
              <a:t>);</a:t>
            </a:r>
            <a:endParaRPr/>
          </a:p>
          <a:p>
            <a:r>
              <a:rPr lang="es-CO">
                <a:latin typeface="Courier New"/>
                <a:ea typeface="Courier New"/>
                <a:cs typeface="Courier New"/>
                <a:sym typeface="Courier New"/>
              </a:rPr>
              <a:t>plt.tight_layout()</a:t>
            </a:r>
            <a:endParaRPr/>
          </a:p>
          <a:p>
            <a:r>
              <a:rPr lang="es-CO">
                <a:latin typeface="Courier New"/>
                <a:ea typeface="Courier New"/>
                <a:cs typeface="Courier New"/>
                <a:sym typeface="Courier New"/>
              </a:rPr>
              <a:t>plt.show()</a:t>
            </a:r>
            <a:endParaRPr/>
          </a:p>
        </p:txBody>
      </p:sp>
      <p:sp>
        <p:nvSpPr>
          <p:cNvPr id="559" name="Google Shape;559;p68"/>
          <p:cNvSpPr/>
          <p:nvPr/>
        </p:nvSpPr>
        <p:spPr>
          <a:xfrm>
            <a:off x="1861173" y="768448"/>
            <a:ext cx="8854293" cy="307736"/>
          </a:xfrm>
          <a:prstGeom prst="rect">
            <a:avLst/>
          </a:prstGeom>
          <a:noFill/>
          <a:ln>
            <a:noFill/>
          </a:ln>
        </p:spPr>
        <p:txBody>
          <a:bodyPr spcFirstLastPara="1" wrap="square" lIns="91425" tIns="45700" rIns="91425" bIns="45700" anchor="t" anchorCtr="0">
            <a:spAutoFit/>
          </a:bodyPr>
          <a:lstStyle/>
          <a:p>
            <a:pPr>
              <a:buSzPts val="1400"/>
            </a:pPr>
            <a:r>
              <a:rPr lang="es-CO">
                <a:solidFill>
                  <a:schemeClr val="dk1"/>
                </a:solidFill>
                <a:latin typeface="Calibri"/>
                <a:ea typeface="Calibri"/>
                <a:cs typeface="Calibri"/>
                <a:sym typeface="Calibri"/>
              </a:rPr>
              <a:t>Paso 3.2:Visualizar los datos en gráficas ( TODOS </a:t>
            </a:r>
            <a:r>
              <a:rPr lang="es-CO" b="1">
                <a:solidFill>
                  <a:schemeClr val="dk1"/>
                </a:solidFill>
                <a:latin typeface="Calibri"/>
                <a:ea typeface="Calibri"/>
                <a:cs typeface="Calibri"/>
                <a:sym typeface="Calibri"/>
              </a:rPr>
              <a:t>VS</a:t>
            </a:r>
            <a:r>
              <a:rPr lang="es-CO">
                <a:solidFill>
                  <a:schemeClr val="dk1"/>
                </a:solidFill>
                <a:latin typeface="Calibri"/>
                <a:ea typeface="Calibri"/>
                <a:cs typeface="Calibri"/>
                <a:sym typeface="Calibri"/>
              </a:rPr>
              <a:t> TODOS)</a:t>
            </a:r>
            <a:endParaRPr>
              <a:solidFill>
                <a:schemeClr val="dk1"/>
              </a:solidFill>
              <a:latin typeface="Calibri"/>
              <a:ea typeface="Calibri"/>
              <a:cs typeface="Calibri"/>
              <a:sym typeface="Calibri"/>
            </a:endParaRPr>
          </a:p>
        </p:txBody>
      </p:sp>
      <p:sp>
        <p:nvSpPr>
          <p:cNvPr id="560" name="Google Shape;560;p68"/>
          <p:cNvSpPr/>
          <p:nvPr/>
        </p:nvSpPr>
        <p:spPr>
          <a:xfrm>
            <a:off x="1524001" y="5047488"/>
            <a:ext cx="9143999" cy="1810512"/>
          </a:xfrm>
          <a:prstGeom prst="rect">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endParaRPr>
          </a:p>
        </p:txBody>
      </p:sp>
      <p:pic>
        <p:nvPicPr>
          <p:cNvPr id="561" name="Google Shape;561;p68"/>
          <p:cNvPicPr preferRelativeResize="0"/>
          <p:nvPr/>
        </p:nvPicPr>
        <p:blipFill rotWithShape="1">
          <a:blip r:embed="rId3">
            <a:alphaModFix/>
          </a:blip>
          <a:srcRect/>
          <a:stretch/>
        </p:blipFill>
        <p:spPr>
          <a:xfrm>
            <a:off x="2584704" y="2347384"/>
            <a:ext cx="7257672" cy="4111572"/>
          </a:xfrm>
          <a:prstGeom prst="rect">
            <a:avLst/>
          </a:prstGeom>
          <a:noFill/>
          <a:ln>
            <a:noFill/>
          </a:ln>
        </p:spPr>
      </p:pic>
      <p:sp>
        <p:nvSpPr>
          <p:cNvPr id="562" name="Google Shape;562;p68"/>
          <p:cNvSpPr txBox="1"/>
          <p:nvPr/>
        </p:nvSpPr>
        <p:spPr>
          <a:xfrm>
            <a:off x="1621537" y="6368552"/>
            <a:ext cx="9046463" cy="523220"/>
          </a:xfrm>
          <a:prstGeom prst="rect">
            <a:avLst/>
          </a:prstGeom>
          <a:noFill/>
          <a:ln>
            <a:noFill/>
          </a:ln>
        </p:spPr>
        <p:txBody>
          <a:bodyPr spcFirstLastPara="1" wrap="square" lIns="91425" tIns="45700" rIns="91425" bIns="45700" anchor="t" anchorCtr="0">
            <a:spAutoFit/>
          </a:bodyPr>
          <a:lstStyle/>
          <a:p>
            <a:pPr algn="ctr"/>
            <a:r>
              <a:rPr lang="es-CO" b="1"/>
              <a:t>¿Pueden evidenciar alguna correlación entre el “target” y las otras variables con el cual podamos aplicar regresión lineal?</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9"/>
          <p:cNvSpPr/>
          <p:nvPr/>
        </p:nvSpPr>
        <p:spPr>
          <a:xfrm>
            <a:off x="1524000" y="5047488"/>
            <a:ext cx="9144000" cy="1810512"/>
          </a:xfrm>
          <a:prstGeom prst="rect">
            <a:avLst/>
          </a:prstGeom>
          <a:solidFill>
            <a:schemeClr val="lt1"/>
          </a:solidFill>
          <a:ln>
            <a:noFill/>
          </a:ln>
        </p:spPr>
        <p:txBody>
          <a:bodyPr spcFirstLastPara="1" wrap="square" lIns="91425" tIns="45700" rIns="91425" bIns="45700" anchor="ctr" anchorCtr="0">
            <a:noAutofit/>
          </a:bodyPr>
          <a:lstStyle/>
          <a:p>
            <a:pPr algn="ctr"/>
            <a:endParaRPr>
              <a:solidFill>
                <a:schemeClr val="lt1"/>
              </a:solidFill>
            </a:endParaRPr>
          </a:p>
        </p:txBody>
      </p:sp>
      <p:sp>
        <p:nvSpPr>
          <p:cNvPr id="568" name="Google Shape;568;p69"/>
          <p:cNvSpPr/>
          <p:nvPr/>
        </p:nvSpPr>
        <p:spPr>
          <a:xfrm>
            <a:off x="8309386" y="1600709"/>
            <a:ext cx="2296470" cy="3416320"/>
          </a:xfrm>
          <a:prstGeom prst="rect">
            <a:avLst/>
          </a:prstGeom>
          <a:noFill/>
          <a:ln>
            <a:noFill/>
          </a:ln>
        </p:spPr>
        <p:txBody>
          <a:bodyPr spcFirstLastPara="1" wrap="square" lIns="91425" tIns="45700" rIns="91425" bIns="45700" anchor="t" anchorCtr="0">
            <a:spAutoFit/>
          </a:bodyPr>
          <a:lstStyle/>
          <a:p>
            <a:pPr algn="ctr"/>
            <a:r>
              <a:rPr lang="es-CO" sz="1800" b="1">
                <a:solidFill>
                  <a:srgbClr val="212121"/>
                </a:solidFill>
                <a:latin typeface="Calibri"/>
                <a:ea typeface="Calibri"/>
                <a:cs typeface="Calibri"/>
                <a:sym typeface="Calibri"/>
              </a:rPr>
              <a:t>Data Set Characteristics: </a:t>
            </a:r>
            <a:endParaRPr/>
          </a:p>
          <a:p>
            <a:endParaRPr sz="1800">
              <a:solidFill>
                <a:srgbClr val="212121"/>
              </a:solidFill>
              <a:latin typeface="Calibri"/>
              <a:ea typeface="Calibri"/>
              <a:cs typeface="Calibri"/>
              <a:sym typeface="Calibri"/>
            </a:endParaRPr>
          </a:p>
          <a:p>
            <a:pPr marL="285750" indent="-285750">
              <a:buSzPts val="1800"/>
              <a:buFont typeface="Arial"/>
              <a:buChar char="•"/>
            </a:pPr>
            <a:r>
              <a:rPr lang="es-CO" sz="1800">
                <a:solidFill>
                  <a:srgbClr val="212121"/>
                </a:solidFill>
                <a:latin typeface="Calibri"/>
                <a:ea typeface="Calibri"/>
                <a:cs typeface="Calibri"/>
                <a:sym typeface="Calibri"/>
              </a:rPr>
              <a:t>Number of Instances: 569</a:t>
            </a:r>
            <a:endParaRPr/>
          </a:p>
          <a:p>
            <a:pPr marL="285750" indent="-171450">
              <a:buSzPts val="1800"/>
            </a:pPr>
            <a:endParaRPr sz="1800">
              <a:solidFill>
                <a:srgbClr val="212121"/>
              </a:solidFill>
              <a:latin typeface="Calibri"/>
              <a:ea typeface="Calibri"/>
              <a:cs typeface="Calibri"/>
              <a:sym typeface="Calibri"/>
            </a:endParaRPr>
          </a:p>
          <a:p>
            <a:pPr marL="285750" indent="-285750">
              <a:buSzPts val="1800"/>
              <a:buFont typeface="Arial"/>
              <a:buChar char="•"/>
            </a:pPr>
            <a:r>
              <a:rPr lang="es-CO" sz="1800">
                <a:solidFill>
                  <a:srgbClr val="212121"/>
                </a:solidFill>
                <a:latin typeface="Calibri"/>
                <a:ea typeface="Calibri"/>
                <a:cs typeface="Calibri"/>
                <a:sym typeface="Calibri"/>
              </a:rPr>
              <a:t>Number of Attributes: 30+1(target) numeric, predictive attributes and the class</a:t>
            </a:r>
            <a:endParaRPr sz="1800">
              <a:latin typeface="Calibri"/>
              <a:ea typeface="Calibri"/>
              <a:cs typeface="Calibri"/>
              <a:sym typeface="Calibri"/>
            </a:endParaRPr>
          </a:p>
        </p:txBody>
      </p:sp>
      <p:pic>
        <p:nvPicPr>
          <p:cNvPr id="569" name="Google Shape;569;p69"/>
          <p:cNvPicPr preferRelativeResize="0"/>
          <p:nvPr/>
        </p:nvPicPr>
        <p:blipFill rotWithShape="1">
          <a:blip r:embed="rId3">
            <a:alphaModFix/>
          </a:blip>
          <a:srcRect/>
          <a:stretch/>
        </p:blipFill>
        <p:spPr>
          <a:xfrm>
            <a:off x="1341067" y="0"/>
            <a:ext cx="6876394" cy="685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70"/>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Tahoma"/>
                <a:ea typeface="Tahoma"/>
                <a:cs typeface="Tahoma"/>
                <a:sym typeface="Tahoma"/>
              </a:rPr>
              <a:t>P1T2-3: Regresión logística con sklearn</a:t>
            </a:r>
            <a:endParaRPr sz="2400" b="1">
              <a:solidFill>
                <a:schemeClr val="lt1"/>
              </a:solidFill>
              <a:latin typeface="Tahoma"/>
              <a:ea typeface="Tahoma"/>
              <a:cs typeface="Tahoma"/>
              <a:sym typeface="Tahoma"/>
            </a:endParaRPr>
          </a:p>
        </p:txBody>
      </p:sp>
      <p:sp>
        <p:nvSpPr>
          <p:cNvPr id="575" name="Google Shape;575;p70"/>
          <p:cNvSpPr/>
          <p:nvPr/>
        </p:nvSpPr>
        <p:spPr>
          <a:xfrm>
            <a:off x="2927798" y="2815602"/>
            <a:ext cx="7740203" cy="461624"/>
          </a:xfrm>
          <a:prstGeom prst="rect">
            <a:avLst/>
          </a:prstGeom>
          <a:solidFill>
            <a:srgbClr val="FBD4B4"/>
          </a:solidFill>
          <a:ln>
            <a:noFill/>
          </a:ln>
        </p:spPr>
        <p:txBody>
          <a:bodyPr spcFirstLastPara="1" wrap="square" lIns="91425" tIns="45700" rIns="91425" bIns="45700" anchor="t" anchorCtr="0">
            <a:spAutoFit/>
          </a:bodyPr>
          <a:lstStyle/>
          <a:p>
            <a:r>
              <a:rPr lang="es-CO" sz="2400">
                <a:solidFill>
                  <a:srgbClr val="AF00DB"/>
                </a:solidFill>
                <a:latin typeface="Courier New"/>
                <a:ea typeface="Courier New"/>
                <a:cs typeface="Courier New"/>
                <a:sym typeface="Courier New"/>
              </a:rPr>
              <a:t>del</a:t>
            </a:r>
            <a:r>
              <a:rPr lang="es-CO" sz="2400">
                <a:latin typeface="Courier New"/>
                <a:ea typeface="Courier New"/>
                <a:cs typeface="Courier New"/>
                <a:sym typeface="Courier New"/>
              </a:rPr>
              <a:t> cancer_df[</a:t>
            </a:r>
            <a:r>
              <a:rPr lang="es-CO" sz="2400">
                <a:solidFill>
                  <a:srgbClr val="A31515"/>
                </a:solidFill>
                <a:latin typeface="Courier New"/>
                <a:ea typeface="Courier New"/>
                <a:cs typeface="Courier New"/>
                <a:sym typeface="Courier New"/>
              </a:rPr>
              <a:t>"target"</a:t>
            </a:r>
            <a:r>
              <a:rPr lang="es-CO" sz="2400">
                <a:latin typeface="Courier New"/>
                <a:ea typeface="Courier New"/>
                <a:cs typeface="Courier New"/>
                <a:sym typeface="Courier New"/>
              </a:rPr>
              <a:t>]</a:t>
            </a:r>
            <a:endParaRPr/>
          </a:p>
        </p:txBody>
      </p:sp>
      <p:sp>
        <p:nvSpPr>
          <p:cNvPr id="576" name="Google Shape;576;p70"/>
          <p:cNvSpPr/>
          <p:nvPr/>
        </p:nvSpPr>
        <p:spPr>
          <a:xfrm>
            <a:off x="1813708" y="1611485"/>
            <a:ext cx="8854293" cy="584735"/>
          </a:xfrm>
          <a:prstGeom prst="rect">
            <a:avLst/>
          </a:prstGeom>
          <a:noFill/>
          <a:ln>
            <a:noFill/>
          </a:ln>
        </p:spPr>
        <p:txBody>
          <a:bodyPr spcFirstLastPara="1" wrap="square" lIns="91425" tIns="45700" rIns="91425" bIns="45700" anchor="t" anchorCtr="0">
            <a:spAutoFit/>
          </a:bodyPr>
          <a:lstStyle/>
          <a:p>
            <a:pPr>
              <a:buSzPts val="1600"/>
            </a:pPr>
            <a:r>
              <a:rPr lang="es-CO" sz="1600">
                <a:solidFill>
                  <a:schemeClr val="dk1"/>
                </a:solidFill>
                <a:latin typeface="Calibri"/>
                <a:ea typeface="Calibri"/>
                <a:cs typeface="Calibri"/>
                <a:sym typeface="Calibri"/>
              </a:rPr>
              <a:t>Paso 3.3: Eliminamos la columna  “target” del dataframe para que no genere ruido al aplicar la regresión logística</a:t>
            </a:r>
            <a:endParaRPr sz="1600">
              <a:solidFill>
                <a:schemeClr val="dk1"/>
              </a:solidFill>
              <a:latin typeface="Calibri"/>
              <a:ea typeface="Calibri"/>
              <a:cs typeface="Calibri"/>
              <a:sym typeface="Calibri"/>
            </a:endParaRPr>
          </a:p>
        </p:txBody>
      </p:sp>
      <p:sp>
        <p:nvSpPr>
          <p:cNvPr id="577" name="Google Shape;577;p70"/>
          <p:cNvSpPr txBox="1"/>
          <p:nvPr/>
        </p:nvSpPr>
        <p:spPr>
          <a:xfrm>
            <a:off x="1813708" y="3657601"/>
            <a:ext cx="8854293" cy="954107"/>
          </a:xfrm>
          <a:prstGeom prst="rect">
            <a:avLst/>
          </a:prstGeom>
          <a:noFill/>
          <a:ln>
            <a:noFill/>
          </a:ln>
        </p:spPr>
        <p:txBody>
          <a:bodyPr spcFirstLastPara="1" wrap="square" lIns="91425" tIns="45700" rIns="91425" bIns="45700" anchor="t" anchorCtr="0">
            <a:spAutoFit/>
          </a:bodyPr>
          <a:lstStyle/>
          <a:p>
            <a:pPr algn="ctr"/>
            <a:r>
              <a:rPr lang="es-CO" sz="2800" b="1">
                <a:solidFill>
                  <a:srgbClr val="FF0000"/>
                </a:solidFill>
              </a:rPr>
              <a:t>OJO, no se nos puede pasar el comando anterior o no tendremos un buen entrenamiento del modelo.</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63"/>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Tahoma"/>
                <a:ea typeface="Tahoma"/>
                <a:cs typeface="Tahoma"/>
                <a:sym typeface="Tahoma"/>
              </a:rPr>
              <a:t>P1T12: Regresión logística con sklearn</a:t>
            </a:r>
            <a:endParaRPr sz="2400" b="1">
              <a:solidFill>
                <a:schemeClr val="lt1"/>
              </a:solidFill>
              <a:latin typeface="Tahoma"/>
              <a:ea typeface="Tahoma"/>
              <a:cs typeface="Tahoma"/>
              <a:sym typeface="Tahoma"/>
            </a:endParaRPr>
          </a:p>
        </p:txBody>
      </p:sp>
      <p:sp>
        <p:nvSpPr>
          <p:cNvPr id="583" name="Google Shape;583;p63"/>
          <p:cNvSpPr/>
          <p:nvPr/>
        </p:nvSpPr>
        <p:spPr>
          <a:xfrm>
            <a:off x="1813708" y="1331590"/>
            <a:ext cx="8854293" cy="338514"/>
          </a:xfrm>
          <a:prstGeom prst="rect">
            <a:avLst/>
          </a:prstGeom>
          <a:noFill/>
          <a:ln>
            <a:noFill/>
          </a:ln>
        </p:spPr>
        <p:txBody>
          <a:bodyPr spcFirstLastPara="1" wrap="square" lIns="91425" tIns="45700" rIns="91425" bIns="45700" anchor="t" anchorCtr="0">
            <a:spAutoFit/>
          </a:bodyPr>
          <a:lstStyle/>
          <a:p>
            <a:pPr>
              <a:buSzPts val="1400"/>
            </a:pPr>
            <a:r>
              <a:rPr lang="es-CO">
                <a:latin typeface="Calibri"/>
                <a:ea typeface="Calibri"/>
                <a:cs typeface="Calibri"/>
                <a:sym typeface="Calibri"/>
              </a:rPr>
              <a:t>Paso 4: Seleccionamos </a:t>
            </a:r>
            <a:r>
              <a:rPr lang="es-CO" sz="1600" b="1">
                <a:latin typeface="Calibri"/>
                <a:ea typeface="Calibri"/>
                <a:cs typeface="Calibri"/>
                <a:sym typeface="Calibri"/>
              </a:rPr>
              <a:t>todas las columnas </a:t>
            </a:r>
            <a:r>
              <a:rPr lang="es-CO">
                <a:latin typeface="Calibri"/>
                <a:ea typeface="Calibri"/>
                <a:cs typeface="Calibri"/>
                <a:sym typeface="Calibri"/>
              </a:rPr>
              <a:t>como X (recuerden es un algoritmo de clasificación)</a:t>
            </a:r>
            <a:endParaRPr/>
          </a:p>
        </p:txBody>
      </p:sp>
      <p:sp>
        <p:nvSpPr>
          <p:cNvPr id="584" name="Google Shape;584;p63"/>
          <p:cNvSpPr/>
          <p:nvPr/>
        </p:nvSpPr>
        <p:spPr>
          <a:xfrm>
            <a:off x="3199664" y="1903556"/>
            <a:ext cx="7468335" cy="307736"/>
          </a:xfrm>
          <a:prstGeom prst="rect">
            <a:avLst/>
          </a:prstGeom>
          <a:solidFill>
            <a:srgbClr val="FBD4B4"/>
          </a:solidFill>
          <a:ln>
            <a:noFill/>
          </a:ln>
        </p:spPr>
        <p:txBody>
          <a:bodyPr spcFirstLastPara="1" wrap="square" lIns="91425" tIns="45700" rIns="91425" bIns="45700" anchor="t" anchorCtr="0">
            <a:spAutoFit/>
          </a:bodyPr>
          <a:lstStyle/>
          <a:p>
            <a:r>
              <a:rPr lang="es-CO">
                <a:solidFill>
                  <a:srgbClr val="445588"/>
                </a:solidFill>
                <a:latin typeface="Calibri"/>
                <a:ea typeface="Calibri"/>
                <a:cs typeface="Calibri"/>
                <a:sym typeface="Calibri"/>
              </a:rPr>
              <a:t>X</a:t>
            </a:r>
            <a:r>
              <a:rPr lang="es-CO">
                <a:latin typeface="Calibri"/>
                <a:ea typeface="Calibri"/>
                <a:cs typeface="Calibri"/>
                <a:sym typeface="Calibri"/>
              </a:rPr>
              <a:t> = </a:t>
            </a:r>
            <a:r>
              <a:rPr lang="es-CO"/>
              <a:t>dataCancer</a:t>
            </a:r>
            <a:r>
              <a:rPr lang="es-CO">
                <a:latin typeface="Calibri"/>
                <a:ea typeface="Calibri"/>
                <a:cs typeface="Calibri"/>
                <a:sym typeface="Calibri"/>
              </a:rPr>
              <a:t>.</a:t>
            </a:r>
            <a:r>
              <a:rPr lang="es-CO">
                <a:solidFill>
                  <a:srgbClr val="0086B3"/>
                </a:solidFill>
                <a:latin typeface="Calibri"/>
                <a:ea typeface="Calibri"/>
                <a:cs typeface="Calibri"/>
                <a:sym typeface="Calibri"/>
              </a:rPr>
              <a:t>data</a:t>
            </a:r>
            <a:endParaRPr b="1">
              <a:solidFill>
                <a:srgbClr val="286491"/>
              </a:solidFill>
              <a:latin typeface="Calibri"/>
              <a:ea typeface="Calibri"/>
              <a:cs typeface="Calibri"/>
              <a:sym typeface="Calibri"/>
            </a:endParaRPr>
          </a:p>
        </p:txBody>
      </p:sp>
      <p:sp>
        <p:nvSpPr>
          <p:cNvPr id="585" name="Google Shape;585;p63"/>
          <p:cNvSpPr/>
          <p:nvPr/>
        </p:nvSpPr>
        <p:spPr>
          <a:xfrm>
            <a:off x="1813712" y="2596841"/>
            <a:ext cx="8854293" cy="307777"/>
          </a:xfrm>
          <a:prstGeom prst="rect">
            <a:avLst/>
          </a:prstGeom>
          <a:noFill/>
          <a:ln>
            <a:noFill/>
          </a:ln>
        </p:spPr>
        <p:txBody>
          <a:bodyPr spcFirstLastPara="1" wrap="square" lIns="91425" tIns="45700" rIns="91425" bIns="45700" anchor="t" anchorCtr="0">
            <a:spAutoFit/>
          </a:bodyPr>
          <a:lstStyle/>
          <a:p>
            <a:pPr>
              <a:buSzPts val="1400"/>
            </a:pPr>
            <a:r>
              <a:rPr lang="es-CO">
                <a:latin typeface="Calibri"/>
                <a:ea typeface="Calibri"/>
                <a:cs typeface="Calibri"/>
                <a:sym typeface="Calibri"/>
              </a:rPr>
              <a:t>Paso 5: Seleccionamos el target como Y</a:t>
            </a:r>
            <a:endParaRPr/>
          </a:p>
        </p:txBody>
      </p:sp>
      <p:sp>
        <p:nvSpPr>
          <p:cNvPr id="586" name="Google Shape;586;p63"/>
          <p:cNvSpPr/>
          <p:nvPr/>
        </p:nvSpPr>
        <p:spPr>
          <a:xfrm>
            <a:off x="3199670" y="3321122"/>
            <a:ext cx="7468335" cy="307736"/>
          </a:xfrm>
          <a:prstGeom prst="rect">
            <a:avLst/>
          </a:prstGeom>
          <a:solidFill>
            <a:srgbClr val="FBD4B4"/>
          </a:solidFill>
          <a:ln>
            <a:noFill/>
          </a:ln>
        </p:spPr>
        <p:txBody>
          <a:bodyPr spcFirstLastPara="1" wrap="square" lIns="91425" tIns="45700" rIns="91425" bIns="45700" anchor="t" anchorCtr="0">
            <a:spAutoFit/>
          </a:bodyPr>
          <a:lstStyle/>
          <a:p>
            <a:r>
              <a:rPr lang="es-CO">
                <a:latin typeface="Calibri"/>
                <a:ea typeface="Calibri"/>
                <a:cs typeface="Calibri"/>
                <a:sym typeface="Calibri"/>
              </a:rPr>
              <a:t>Y = </a:t>
            </a:r>
            <a:r>
              <a:rPr lang="es-CO"/>
              <a:t>dataCancer</a:t>
            </a:r>
            <a:r>
              <a:rPr lang="es-CO">
                <a:latin typeface="Calibri"/>
                <a:ea typeface="Calibri"/>
                <a:cs typeface="Calibri"/>
                <a:sym typeface="Calibri"/>
              </a:rPr>
              <a:t>.</a:t>
            </a:r>
            <a:r>
              <a:rPr lang="es-CO">
                <a:solidFill>
                  <a:srgbClr val="0086B3"/>
                </a:solidFill>
                <a:latin typeface="Calibri"/>
                <a:ea typeface="Calibri"/>
                <a:cs typeface="Calibri"/>
                <a:sym typeface="Calibri"/>
              </a:rPr>
              <a:t>target</a:t>
            </a:r>
            <a:endParaRPr b="1">
              <a:solidFill>
                <a:srgbClr val="286491"/>
              </a:solidFill>
              <a:latin typeface="Calibri"/>
              <a:ea typeface="Calibri"/>
              <a:cs typeface="Calibri"/>
              <a:sym typeface="Calibri"/>
            </a:endParaRPr>
          </a:p>
        </p:txBody>
      </p:sp>
      <p:sp>
        <p:nvSpPr>
          <p:cNvPr id="587" name="Google Shape;587;p63"/>
          <p:cNvSpPr/>
          <p:nvPr/>
        </p:nvSpPr>
        <p:spPr>
          <a:xfrm>
            <a:off x="1524004" y="4210334"/>
            <a:ext cx="9143996" cy="523220"/>
          </a:xfrm>
          <a:prstGeom prst="rect">
            <a:avLst/>
          </a:prstGeom>
          <a:solidFill>
            <a:schemeClr val="lt1"/>
          </a:solidFill>
          <a:ln>
            <a:noFill/>
          </a:ln>
        </p:spPr>
        <p:txBody>
          <a:bodyPr spcFirstLastPara="1" wrap="square" lIns="91425" tIns="45700" rIns="91425" bIns="45700" anchor="t" anchorCtr="0">
            <a:spAutoFit/>
          </a:bodyPr>
          <a:lstStyle/>
          <a:p>
            <a:pPr algn="ctr">
              <a:buSzPts val="1400"/>
            </a:pPr>
            <a:r>
              <a:rPr lang="es-CO">
                <a:latin typeface="Calibri"/>
                <a:ea typeface="Calibri"/>
                <a:cs typeface="Calibri"/>
                <a:sym typeface="Calibri"/>
              </a:rPr>
              <a:t>Y cuenta con una sola columna con solamente ceros y unos, los unos indican que el tumor es maligno mientras que los ceros corresponden al tumor benigno.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2" name="Imagen 1">
            <a:extLst>
              <a:ext uri="{FF2B5EF4-FFF2-40B4-BE49-F238E27FC236}">
                <a16:creationId xmlns:a16="http://schemas.microsoft.com/office/drawing/2014/main" id="{A4F62464-9D74-4E67-8476-06DE66EEEC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478928" y="2381744"/>
            <a:ext cx="2476500" cy="2476500"/>
          </a:xfrm>
          <a:prstGeom prst="rect">
            <a:avLst/>
          </a:prstGeom>
        </p:spPr>
      </p:pic>
      <p:sp>
        <p:nvSpPr>
          <p:cNvPr id="62" name="Google Shape;62;p6"/>
          <p:cNvSpPr txBox="1"/>
          <p:nvPr/>
        </p:nvSpPr>
        <p:spPr>
          <a:xfrm>
            <a:off x="120696" y="152193"/>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300"/>
            </a:pPr>
            <a:r>
              <a:rPr lang="es-CO" sz="3300" b="1" dirty="0">
                <a:solidFill>
                  <a:schemeClr val="lt1"/>
                </a:solidFill>
                <a:latin typeface="Tahoma"/>
                <a:ea typeface="Tahoma"/>
                <a:cs typeface="Tahoma"/>
                <a:sym typeface="Tahoma"/>
              </a:rPr>
              <a:t>Con que tipo de modelos empezamos?</a:t>
            </a:r>
            <a:endParaRPr dirty="0"/>
          </a:p>
        </p:txBody>
      </p:sp>
      <p:pic>
        <p:nvPicPr>
          <p:cNvPr id="64" name="Google Shape;64;p6" descr="Imagen relacionada"/>
          <p:cNvPicPr preferRelativeResize="0"/>
          <p:nvPr/>
        </p:nvPicPr>
        <p:blipFill rotWithShape="1">
          <a:blip r:embed="rId5">
            <a:alphaModFix/>
          </a:blip>
          <a:srcRect/>
          <a:stretch/>
        </p:blipFill>
        <p:spPr>
          <a:xfrm>
            <a:off x="2323568" y="1218441"/>
            <a:ext cx="2480155" cy="3344505"/>
          </a:xfrm>
          <a:prstGeom prst="rect">
            <a:avLst/>
          </a:prstGeom>
          <a:noFill/>
          <a:ln>
            <a:noFill/>
          </a:ln>
        </p:spPr>
      </p:pic>
      <p:pic>
        <p:nvPicPr>
          <p:cNvPr id="65" name="Google Shape;65;p6" descr="Imagen relacionada"/>
          <p:cNvPicPr preferRelativeResize="0"/>
          <p:nvPr/>
        </p:nvPicPr>
        <p:blipFill rotWithShape="1">
          <a:blip r:embed="rId6">
            <a:alphaModFix/>
          </a:blip>
          <a:srcRect/>
          <a:stretch/>
        </p:blipFill>
        <p:spPr>
          <a:xfrm>
            <a:off x="6538197" y="1218441"/>
            <a:ext cx="2645018" cy="340901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64"/>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Tahoma"/>
                <a:ea typeface="Tahoma"/>
                <a:cs typeface="Tahoma"/>
                <a:sym typeface="Tahoma"/>
              </a:rPr>
              <a:t>P1T12: Regresión logística con sklearn</a:t>
            </a:r>
            <a:endParaRPr sz="2400" b="1">
              <a:solidFill>
                <a:schemeClr val="lt1"/>
              </a:solidFill>
              <a:latin typeface="Tahoma"/>
              <a:ea typeface="Tahoma"/>
              <a:cs typeface="Tahoma"/>
              <a:sym typeface="Tahoma"/>
            </a:endParaRPr>
          </a:p>
        </p:txBody>
      </p:sp>
      <p:sp>
        <p:nvSpPr>
          <p:cNvPr id="593" name="Google Shape;593;p64"/>
          <p:cNvSpPr/>
          <p:nvPr/>
        </p:nvSpPr>
        <p:spPr>
          <a:xfrm>
            <a:off x="1813711" y="977091"/>
            <a:ext cx="8685617" cy="307777"/>
          </a:xfrm>
          <a:prstGeom prst="rect">
            <a:avLst/>
          </a:prstGeom>
          <a:noFill/>
          <a:ln>
            <a:noFill/>
          </a:ln>
        </p:spPr>
        <p:txBody>
          <a:bodyPr spcFirstLastPara="1" wrap="square" lIns="91425" tIns="45700" rIns="91425" bIns="45700" anchor="t" anchorCtr="0">
            <a:spAutoFit/>
          </a:bodyPr>
          <a:lstStyle/>
          <a:p>
            <a:pPr>
              <a:buSzPts val="1400"/>
            </a:pPr>
            <a:r>
              <a:rPr lang="es-CO">
                <a:latin typeface="Calibri"/>
                <a:ea typeface="Calibri"/>
                <a:cs typeface="Calibri"/>
                <a:sym typeface="Calibri"/>
              </a:rPr>
              <a:t>Paso 6: Separamos los datos de "train" en entrenamiento y prueba para probar los algoritmos</a:t>
            </a:r>
            <a:endParaRPr/>
          </a:p>
        </p:txBody>
      </p:sp>
      <p:sp>
        <p:nvSpPr>
          <p:cNvPr id="594" name="Google Shape;594;p64"/>
          <p:cNvSpPr/>
          <p:nvPr/>
        </p:nvSpPr>
        <p:spPr>
          <a:xfrm>
            <a:off x="3199666" y="1419198"/>
            <a:ext cx="7468335" cy="307777"/>
          </a:xfrm>
          <a:prstGeom prst="rect">
            <a:avLst/>
          </a:prstGeom>
          <a:solidFill>
            <a:srgbClr val="FBD4B4"/>
          </a:solidFill>
          <a:ln>
            <a:noFill/>
          </a:ln>
        </p:spPr>
        <p:txBody>
          <a:bodyPr spcFirstLastPara="1" wrap="square" lIns="91425" tIns="45700" rIns="91425" bIns="45700" anchor="t" anchorCtr="0">
            <a:spAutoFit/>
          </a:bodyPr>
          <a:lstStyle/>
          <a:p>
            <a:pPr>
              <a:buSzPts val="1400"/>
            </a:pPr>
            <a:r>
              <a:rPr lang="es-CO">
                <a:solidFill>
                  <a:srgbClr val="445588"/>
                </a:solidFill>
                <a:latin typeface="Calibri"/>
                <a:ea typeface="Calibri"/>
                <a:cs typeface="Calibri"/>
                <a:sym typeface="Calibri"/>
              </a:rPr>
              <a:t>X_train</a:t>
            </a:r>
            <a:r>
              <a:rPr lang="es-CO">
                <a:latin typeface="Calibri"/>
                <a:ea typeface="Calibri"/>
                <a:cs typeface="Calibri"/>
                <a:sym typeface="Calibri"/>
              </a:rPr>
              <a:t>, </a:t>
            </a:r>
            <a:r>
              <a:rPr lang="es-CO">
                <a:solidFill>
                  <a:srgbClr val="445588"/>
                </a:solidFill>
                <a:latin typeface="Calibri"/>
                <a:ea typeface="Calibri"/>
                <a:cs typeface="Calibri"/>
                <a:sym typeface="Calibri"/>
              </a:rPr>
              <a:t>X_test</a:t>
            </a:r>
            <a:r>
              <a:rPr lang="es-CO">
                <a:latin typeface="Calibri"/>
                <a:ea typeface="Calibri"/>
                <a:cs typeface="Calibri"/>
                <a:sym typeface="Calibri"/>
              </a:rPr>
              <a:t>, y_train, y_test = train_test_split</a:t>
            </a:r>
            <a:r>
              <a:rPr lang="es-CO">
                <a:solidFill>
                  <a:srgbClr val="777777"/>
                </a:solidFill>
                <a:latin typeface="Calibri"/>
                <a:ea typeface="Calibri"/>
                <a:cs typeface="Calibri"/>
                <a:sym typeface="Calibri"/>
              </a:rPr>
              <a:t>(</a:t>
            </a:r>
            <a:r>
              <a:rPr lang="es-CO">
                <a:solidFill>
                  <a:srgbClr val="445588"/>
                </a:solidFill>
                <a:latin typeface="Calibri"/>
                <a:ea typeface="Calibri"/>
                <a:cs typeface="Calibri"/>
                <a:sym typeface="Calibri"/>
              </a:rPr>
              <a:t>X</a:t>
            </a:r>
            <a:r>
              <a:rPr lang="es-CO">
                <a:latin typeface="Calibri"/>
                <a:ea typeface="Calibri"/>
                <a:cs typeface="Calibri"/>
                <a:sym typeface="Calibri"/>
              </a:rPr>
              <a:t>, Y, test_size=</a:t>
            </a:r>
            <a:r>
              <a:rPr lang="es-CO">
                <a:solidFill>
                  <a:srgbClr val="009999"/>
                </a:solidFill>
                <a:latin typeface="Calibri"/>
                <a:ea typeface="Calibri"/>
                <a:cs typeface="Calibri"/>
                <a:sym typeface="Calibri"/>
              </a:rPr>
              <a:t>0.2</a:t>
            </a:r>
            <a:r>
              <a:rPr lang="es-CO">
                <a:solidFill>
                  <a:srgbClr val="777777"/>
                </a:solidFill>
                <a:latin typeface="Calibri"/>
                <a:ea typeface="Calibri"/>
                <a:cs typeface="Calibri"/>
                <a:sym typeface="Calibri"/>
              </a:rPr>
              <a:t>)</a:t>
            </a:r>
            <a:endParaRPr b="1">
              <a:solidFill>
                <a:srgbClr val="286491"/>
              </a:solidFill>
              <a:latin typeface="Calibri"/>
              <a:ea typeface="Calibri"/>
              <a:cs typeface="Calibri"/>
              <a:sym typeface="Calibri"/>
            </a:endParaRPr>
          </a:p>
        </p:txBody>
      </p:sp>
      <p:sp>
        <p:nvSpPr>
          <p:cNvPr id="595" name="Google Shape;595;p64"/>
          <p:cNvSpPr/>
          <p:nvPr/>
        </p:nvSpPr>
        <p:spPr>
          <a:xfrm>
            <a:off x="1813708" y="2901067"/>
            <a:ext cx="8854293" cy="307777"/>
          </a:xfrm>
          <a:prstGeom prst="rect">
            <a:avLst/>
          </a:prstGeom>
          <a:noFill/>
          <a:ln>
            <a:noFill/>
          </a:ln>
        </p:spPr>
        <p:txBody>
          <a:bodyPr spcFirstLastPara="1" wrap="square" lIns="91425" tIns="45700" rIns="91425" bIns="45700" anchor="t" anchorCtr="0">
            <a:spAutoFit/>
          </a:bodyPr>
          <a:lstStyle/>
          <a:p>
            <a:pPr>
              <a:buSzPts val="1400"/>
            </a:pPr>
            <a:r>
              <a:rPr lang="es-CO">
                <a:latin typeface="Calibri"/>
                <a:ea typeface="Calibri"/>
                <a:cs typeface="Calibri"/>
                <a:sym typeface="Calibri"/>
              </a:rPr>
              <a:t>Paso 7: Escalar los valores tanto en X como en Y</a:t>
            </a:r>
            <a:endParaRPr/>
          </a:p>
        </p:txBody>
      </p:sp>
      <p:sp>
        <p:nvSpPr>
          <p:cNvPr id="596" name="Google Shape;596;p64"/>
          <p:cNvSpPr/>
          <p:nvPr/>
        </p:nvSpPr>
        <p:spPr>
          <a:xfrm>
            <a:off x="3199665" y="3461056"/>
            <a:ext cx="7468335" cy="738623"/>
          </a:xfrm>
          <a:prstGeom prst="rect">
            <a:avLst/>
          </a:prstGeom>
          <a:solidFill>
            <a:srgbClr val="FBD4B4"/>
          </a:solidFill>
          <a:ln>
            <a:noFill/>
          </a:ln>
        </p:spPr>
        <p:txBody>
          <a:bodyPr spcFirstLastPara="1" wrap="square" lIns="91425" tIns="45700" rIns="91425" bIns="45700" anchor="t" anchorCtr="0">
            <a:spAutoFit/>
          </a:bodyPr>
          <a:lstStyle/>
          <a:p>
            <a:r>
              <a:rPr lang="es-CO">
                <a:latin typeface="Calibri"/>
                <a:ea typeface="Calibri"/>
                <a:cs typeface="Calibri"/>
                <a:sym typeface="Calibri"/>
              </a:rPr>
              <a:t>escalar = </a:t>
            </a:r>
            <a:r>
              <a:rPr lang="es-CO">
                <a:solidFill>
                  <a:srgbClr val="445588"/>
                </a:solidFill>
                <a:latin typeface="Calibri"/>
                <a:ea typeface="Calibri"/>
                <a:cs typeface="Calibri"/>
                <a:sym typeface="Calibri"/>
              </a:rPr>
              <a:t>StandardScaler</a:t>
            </a:r>
            <a:r>
              <a:rPr lang="es-CO">
                <a:solidFill>
                  <a:srgbClr val="777777"/>
                </a:solidFill>
                <a:latin typeface="Calibri"/>
                <a:ea typeface="Calibri"/>
                <a:cs typeface="Calibri"/>
                <a:sym typeface="Calibri"/>
              </a:rPr>
              <a:t>()</a:t>
            </a:r>
            <a:endParaRPr b="1">
              <a:solidFill>
                <a:srgbClr val="286491"/>
              </a:solidFill>
              <a:latin typeface="Calibri"/>
              <a:ea typeface="Calibri"/>
              <a:cs typeface="Calibri"/>
              <a:sym typeface="Calibri"/>
            </a:endParaRPr>
          </a:p>
          <a:p>
            <a:pPr>
              <a:buSzPts val="1400"/>
            </a:pPr>
            <a:r>
              <a:rPr lang="es-CO">
                <a:solidFill>
                  <a:srgbClr val="445588"/>
                </a:solidFill>
                <a:latin typeface="Calibri"/>
                <a:ea typeface="Calibri"/>
                <a:cs typeface="Calibri"/>
                <a:sym typeface="Calibri"/>
              </a:rPr>
              <a:t>X_train</a:t>
            </a:r>
            <a:r>
              <a:rPr lang="es-CO">
                <a:latin typeface="Calibri"/>
                <a:ea typeface="Calibri"/>
                <a:cs typeface="Calibri"/>
                <a:sym typeface="Calibri"/>
              </a:rPr>
              <a:t> = escalar.</a:t>
            </a:r>
            <a:r>
              <a:rPr lang="es-CO">
                <a:solidFill>
                  <a:srgbClr val="0086B3"/>
                </a:solidFill>
                <a:latin typeface="Calibri"/>
                <a:ea typeface="Calibri"/>
                <a:cs typeface="Calibri"/>
                <a:sym typeface="Calibri"/>
              </a:rPr>
              <a:t>fit_transform</a:t>
            </a:r>
            <a:r>
              <a:rPr lang="es-CO">
                <a:solidFill>
                  <a:srgbClr val="777777"/>
                </a:solidFill>
                <a:latin typeface="Calibri"/>
                <a:ea typeface="Calibri"/>
                <a:cs typeface="Calibri"/>
                <a:sym typeface="Calibri"/>
              </a:rPr>
              <a:t>(</a:t>
            </a:r>
            <a:r>
              <a:rPr lang="es-CO">
                <a:solidFill>
                  <a:srgbClr val="445588"/>
                </a:solidFill>
                <a:latin typeface="Calibri"/>
                <a:ea typeface="Calibri"/>
                <a:cs typeface="Calibri"/>
                <a:sym typeface="Calibri"/>
              </a:rPr>
              <a:t>X_train</a:t>
            </a:r>
            <a:r>
              <a:rPr lang="es-CO">
                <a:solidFill>
                  <a:srgbClr val="777777"/>
                </a:solidFill>
                <a:latin typeface="Calibri"/>
                <a:ea typeface="Calibri"/>
                <a:cs typeface="Calibri"/>
                <a:sym typeface="Calibri"/>
              </a:rPr>
              <a:t>)</a:t>
            </a:r>
            <a:endParaRPr>
              <a:solidFill>
                <a:srgbClr val="AAAAAA"/>
              </a:solidFill>
              <a:latin typeface="Calibri"/>
              <a:ea typeface="Calibri"/>
              <a:cs typeface="Calibri"/>
              <a:sym typeface="Calibri"/>
            </a:endParaRPr>
          </a:p>
          <a:p>
            <a:pPr>
              <a:buSzPts val="1400"/>
            </a:pPr>
            <a:r>
              <a:rPr lang="es-CO">
                <a:solidFill>
                  <a:srgbClr val="445588"/>
                </a:solidFill>
                <a:latin typeface="Calibri"/>
                <a:ea typeface="Calibri"/>
                <a:cs typeface="Calibri"/>
                <a:sym typeface="Calibri"/>
              </a:rPr>
              <a:t>X_test</a:t>
            </a:r>
            <a:r>
              <a:rPr lang="es-CO">
                <a:latin typeface="Calibri"/>
                <a:ea typeface="Calibri"/>
                <a:cs typeface="Calibri"/>
                <a:sym typeface="Calibri"/>
              </a:rPr>
              <a:t> = escalar.</a:t>
            </a:r>
            <a:r>
              <a:rPr lang="es-CO">
                <a:solidFill>
                  <a:srgbClr val="0086B3"/>
                </a:solidFill>
                <a:latin typeface="Calibri"/>
                <a:ea typeface="Calibri"/>
                <a:cs typeface="Calibri"/>
                <a:sym typeface="Calibri"/>
              </a:rPr>
              <a:t>transform</a:t>
            </a:r>
            <a:r>
              <a:rPr lang="es-CO">
                <a:solidFill>
                  <a:srgbClr val="777777"/>
                </a:solidFill>
                <a:latin typeface="Calibri"/>
                <a:ea typeface="Calibri"/>
                <a:cs typeface="Calibri"/>
                <a:sym typeface="Calibri"/>
              </a:rPr>
              <a:t>(</a:t>
            </a:r>
            <a:r>
              <a:rPr lang="es-CO">
                <a:solidFill>
                  <a:srgbClr val="445588"/>
                </a:solidFill>
                <a:latin typeface="Calibri"/>
                <a:ea typeface="Calibri"/>
                <a:cs typeface="Calibri"/>
                <a:sym typeface="Calibri"/>
              </a:rPr>
              <a:t>X_test</a:t>
            </a:r>
            <a:r>
              <a:rPr lang="es-CO">
                <a:solidFill>
                  <a:srgbClr val="777777"/>
                </a:solidFill>
                <a:latin typeface="Calibri"/>
                <a:ea typeface="Calibri"/>
                <a:cs typeface="Calibri"/>
                <a:sym typeface="Calibri"/>
              </a:rPr>
              <a:t>)</a:t>
            </a:r>
            <a:endParaRPr>
              <a:solidFill>
                <a:srgbClr val="444444"/>
              </a:solidFill>
              <a:latin typeface="Calibri"/>
              <a:ea typeface="Calibri"/>
              <a:cs typeface="Calibri"/>
              <a:sym typeface="Calibri"/>
            </a:endParaRPr>
          </a:p>
        </p:txBody>
      </p:sp>
      <p:sp>
        <p:nvSpPr>
          <p:cNvPr id="597" name="Google Shape;597;p64"/>
          <p:cNvSpPr/>
          <p:nvPr/>
        </p:nvSpPr>
        <p:spPr>
          <a:xfrm>
            <a:off x="1524004" y="2100200"/>
            <a:ext cx="9143996" cy="523220"/>
          </a:xfrm>
          <a:prstGeom prst="rect">
            <a:avLst/>
          </a:prstGeom>
          <a:noFill/>
          <a:ln>
            <a:noFill/>
          </a:ln>
        </p:spPr>
        <p:txBody>
          <a:bodyPr spcFirstLastPara="1" wrap="square" lIns="91425" tIns="45700" rIns="91425" bIns="45700" anchor="t" anchorCtr="0">
            <a:spAutoFit/>
          </a:bodyPr>
          <a:lstStyle/>
          <a:p>
            <a:pPr algn="ctr">
              <a:buSzPts val="1400"/>
            </a:pPr>
            <a:r>
              <a:rPr lang="es-CO" b="1" i="1">
                <a:solidFill>
                  <a:srgbClr val="111111"/>
                </a:solidFill>
                <a:latin typeface="Calibri"/>
                <a:ea typeface="Calibri"/>
                <a:cs typeface="Calibri"/>
                <a:sym typeface="Calibri"/>
              </a:rPr>
              <a:t>Ahora necesitamos escalar los datos, esto se hace ya que las características son completamente distintas en magnitudes, unidades y rango por lo que lo mejor es escalarlos para llevarlos a un mismo nivel de magnitudes.</a:t>
            </a:r>
            <a:endParaRPr b="1" i="1">
              <a:latin typeface="Calibri"/>
              <a:ea typeface="Calibri"/>
              <a:cs typeface="Calibri"/>
              <a:sym typeface="Calibri"/>
            </a:endParaRPr>
          </a:p>
        </p:txBody>
      </p:sp>
      <p:sp>
        <p:nvSpPr>
          <p:cNvPr id="598" name="Google Shape;598;p64"/>
          <p:cNvSpPr/>
          <p:nvPr/>
        </p:nvSpPr>
        <p:spPr>
          <a:xfrm>
            <a:off x="1813708" y="4806872"/>
            <a:ext cx="8438225" cy="646290"/>
          </a:xfrm>
          <a:prstGeom prst="rect">
            <a:avLst/>
          </a:prstGeom>
          <a:noFill/>
          <a:ln>
            <a:noFill/>
          </a:ln>
        </p:spPr>
        <p:txBody>
          <a:bodyPr spcFirstLastPara="1" wrap="square" lIns="91425" tIns="45700" rIns="91425" bIns="45700" anchor="t" anchorCtr="0">
            <a:spAutoFit/>
          </a:bodyPr>
          <a:lstStyle/>
          <a:p>
            <a:pPr algn="ctr">
              <a:buSzPts val="1800"/>
            </a:pPr>
            <a:r>
              <a:rPr lang="es-CO" sz="1800">
                <a:solidFill>
                  <a:srgbClr val="111111"/>
                </a:solidFill>
                <a:latin typeface="Calibri"/>
                <a:ea typeface="Calibri"/>
                <a:cs typeface="Calibri"/>
                <a:sym typeface="Calibri"/>
              </a:rPr>
              <a:t>“</a:t>
            </a:r>
            <a:r>
              <a:rPr lang="es-CO" sz="1800" i="1">
                <a:solidFill>
                  <a:srgbClr val="111111"/>
                </a:solidFill>
                <a:latin typeface="Calibri"/>
                <a:ea typeface="Calibri"/>
                <a:cs typeface="Calibri"/>
                <a:sym typeface="Calibri"/>
              </a:rPr>
              <a:t>Con lo anterior momento los datos listos para empezar a construir el modelo de regresión logística</a:t>
            </a:r>
            <a:r>
              <a:rPr lang="es-CO" sz="1800">
                <a:solidFill>
                  <a:srgbClr val="111111"/>
                </a:solidFill>
                <a:latin typeface="Calibri"/>
                <a:ea typeface="Calibri"/>
                <a:cs typeface="Calibri"/>
                <a:sym typeface="Calibri"/>
              </a:rPr>
              <a:t>”.</a:t>
            </a:r>
            <a:endParaRPr sz="1800">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65"/>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Tahoma"/>
                <a:ea typeface="Tahoma"/>
                <a:cs typeface="Tahoma"/>
                <a:sym typeface="Tahoma"/>
              </a:rPr>
              <a:t>P1T12: Regresión logística con sklearn</a:t>
            </a:r>
            <a:endParaRPr sz="2400" b="1">
              <a:solidFill>
                <a:schemeClr val="lt1"/>
              </a:solidFill>
              <a:latin typeface="Tahoma"/>
              <a:ea typeface="Tahoma"/>
              <a:cs typeface="Tahoma"/>
              <a:sym typeface="Tahoma"/>
            </a:endParaRPr>
          </a:p>
        </p:txBody>
      </p:sp>
      <p:sp>
        <p:nvSpPr>
          <p:cNvPr id="604" name="Google Shape;604;p65"/>
          <p:cNvSpPr/>
          <p:nvPr/>
        </p:nvSpPr>
        <p:spPr>
          <a:xfrm>
            <a:off x="3199666" y="1208624"/>
            <a:ext cx="7468335" cy="523220"/>
          </a:xfrm>
          <a:prstGeom prst="rect">
            <a:avLst/>
          </a:prstGeom>
          <a:solidFill>
            <a:srgbClr val="FBD4B4"/>
          </a:solidFill>
          <a:ln>
            <a:noFill/>
          </a:ln>
        </p:spPr>
        <p:txBody>
          <a:bodyPr spcFirstLastPara="1" wrap="square" lIns="91425" tIns="45700" rIns="91425" bIns="45700" anchor="t" anchorCtr="0">
            <a:spAutoFit/>
          </a:bodyPr>
          <a:lstStyle/>
          <a:p>
            <a:pPr>
              <a:buSzPts val="1400"/>
              <a:buFont typeface="Arial"/>
              <a:buAutoNum type="arabicPeriod"/>
            </a:pPr>
            <a:r>
              <a:rPr lang="es-CO" b="1">
                <a:solidFill>
                  <a:srgbClr val="286491"/>
                </a:solidFill>
                <a:latin typeface="Calibri"/>
                <a:ea typeface="Calibri"/>
                <a:cs typeface="Calibri"/>
                <a:sym typeface="Calibri"/>
              </a:rPr>
              <a:t>from</a:t>
            </a:r>
            <a:r>
              <a:rPr lang="es-CO">
                <a:latin typeface="Calibri"/>
                <a:ea typeface="Calibri"/>
                <a:cs typeface="Calibri"/>
                <a:sym typeface="Calibri"/>
              </a:rPr>
              <a:t> sklearn.</a:t>
            </a:r>
            <a:r>
              <a:rPr lang="es-CO">
                <a:solidFill>
                  <a:srgbClr val="0086B3"/>
                </a:solidFill>
                <a:latin typeface="Calibri"/>
                <a:ea typeface="Calibri"/>
                <a:cs typeface="Calibri"/>
                <a:sym typeface="Calibri"/>
              </a:rPr>
              <a:t>linear_model</a:t>
            </a:r>
            <a:r>
              <a:rPr lang="es-CO">
                <a:latin typeface="Calibri"/>
                <a:ea typeface="Calibri"/>
                <a:cs typeface="Calibri"/>
                <a:sym typeface="Calibri"/>
              </a:rPr>
              <a:t> </a:t>
            </a:r>
            <a:r>
              <a:rPr lang="es-CO" b="1">
                <a:solidFill>
                  <a:srgbClr val="286491"/>
                </a:solidFill>
                <a:latin typeface="Calibri"/>
                <a:ea typeface="Calibri"/>
                <a:cs typeface="Calibri"/>
                <a:sym typeface="Calibri"/>
              </a:rPr>
              <a:t>import</a:t>
            </a:r>
            <a:r>
              <a:rPr lang="es-CO">
                <a:latin typeface="Calibri"/>
                <a:ea typeface="Calibri"/>
                <a:cs typeface="Calibri"/>
                <a:sym typeface="Calibri"/>
              </a:rPr>
              <a:t> </a:t>
            </a:r>
            <a:r>
              <a:rPr lang="es-CO">
                <a:solidFill>
                  <a:srgbClr val="445588"/>
                </a:solidFill>
                <a:latin typeface="Calibri"/>
                <a:ea typeface="Calibri"/>
                <a:cs typeface="Calibri"/>
                <a:sym typeface="Calibri"/>
              </a:rPr>
              <a:t>LogisticRegression</a:t>
            </a:r>
            <a:endParaRPr>
              <a:solidFill>
                <a:srgbClr val="AAAAAA"/>
              </a:solidFill>
              <a:latin typeface="Calibri"/>
              <a:ea typeface="Calibri"/>
              <a:cs typeface="Calibri"/>
              <a:sym typeface="Calibri"/>
            </a:endParaRPr>
          </a:p>
          <a:p>
            <a:pPr>
              <a:buSzPts val="1400"/>
              <a:buFont typeface="Arial"/>
              <a:buAutoNum type="arabicPeriod"/>
            </a:pPr>
            <a:r>
              <a:rPr lang="es-CO">
                <a:latin typeface="Calibri"/>
                <a:ea typeface="Calibri"/>
                <a:cs typeface="Calibri"/>
                <a:sym typeface="Calibri"/>
              </a:rPr>
              <a:t>algoritmo = </a:t>
            </a:r>
            <a:r>
              <a:rPr lang="es-CO">
                <a:solidFill>
                  <a:srgbClr val="445588"/>
                </a:solidFill>
                <a:latin typeface="Calibri"/>
                <a:ea typeface="Calibri"/>
                <a:cs typeface="Calibri"/>
                <a:sym typeface="Calibri"/>
              </a:rPr>
              <a:t>LogisticRegression</a:t>
            </a:r>
            <a:r>
              <a:rPr lang="es-CO">
                <a:solidFill>
                  <a:srgbClr val="777777"/>
                </a:solidFill>
                <a:latin typeface="Calibri"/>
                <a:ea typeface="Calibri"/>
                <a:cs typeface="Calibri"/>
                <a:sym typeface="Calibri"/>
              </a:rPr>
              <a:t>()</a:t>
            </a:r>
            <a:endParaRPr>
              <a:solidFill>
                <a:srgbClr val="444444"/>
              </a:solidFill>
              <a:latin typeface="Calibri"/>
              <a:ea typeface="Calibri"/>
              <a:cs typeface="Calibri"/>
              <a:sym typeface="Calibri"/>
            </a:endParaRPr>
          </a:p>
        </p:txBody>
      </p:sp>
      <p:sp>
        <p:nvSpPr>
          <p:cNvPr id="605" name="Google Shape;605;p65"/>
          <p:cNvSpPr/>
          <p:nvPr/>
        </p:nvSpPr>
        <p:spPr>
          <a:xfrm>
            <a:off x="1813709" y="884078"/>
            <a:ext cx="3169457" cy="307777"/>
          </a:xfrm>
          <a:prstGeom prst="rect">
            <a:avLst/>
          </a:prstGeom>
          <a:noFill/>
          <a:ln>
            <a:noFill/>
          </a:ln>
        </p:spPr>
        <p:txBody>
          <a:bodyPr spcFirstLastPara="1" wrap="square" lIns="91425" tIns="45700" rIns="91425" bIns="45700" anchor="t" anchorCtr="0">
            <a:spAutoFit/>
          </a:bodyPr>
          <a:lstStyle/>
          <a:p>
            <a:pPr>
              <a:buSzPts val="1400"/>
            </a:pPr>
            <a:r>
              <a:rPr lang="es-CO">
                <a:solidFill>
                  <a:schemeClr val="dk1"/>
                </a:solidFill>
                <a:latin typeface="Calibri"/>
                <a:ea typeface="Calibri"/>
                <a:cs typeface="Calibri"/>
                <a:sym typeface="Calibri"/>
              </a:rPr>
              <a:t>Paso 8: </a:t>
            </a:r>
            <a:r>
              <a:rPr lang="es-CO">
                <a:latin typeface="Calibri"/>
                <a:ea typeface="Calibri"/>
                <a:cs typeface="Calibri"/>
                <a:sym typeface="Calibri"/>
              </a:rPr>
              <a:t>Definimos el algoritmo a utilizar</a:t>
            </a:r>
            <a:endParaRPr>
              <a:solidFill>
                <a:schemeClr val="dk1"/>
              </a:solidFill>
              <a:latin typeface="Calibri"/>
              <a:ea typeface="Calibri"/>
              <a:cs typeface="Calibri"/>
              <a:sym typeface="Calibri"/>
            </a:endParaRPr>
          </a:p>
        </p:txBody>
      </p:sp>
      <p:sp>
        <p:nvSpPr>
          <p:cNvPr id="606" name="Google Shape;606;p65"/>
          <p:cNvSpPr/>
          <p:nvPr/>
        </p:nvSpPr>
        <p:spPr>
          <a:xfrm>
            <a:off x="1813708" y="1743527"/>
            <a:ext cx="8685617" cy="307777"/>
          </a:xfrm>
          <a:prstGeom prst="rect">
            <a:avLst/>
          </a:prstGeom>
          <a:noFill/>
          <a:ln>
            <a:noFill/>
          </a:ln>
        </p:spPr>
        <p:txBody>
          <a:bodyPr spcFirstLastPara="1" wrap="square" lIns="91425" tIns="45700" rIns="91425" bIns="45700" anchor="t" anchorCtr="0">
            <a:spAutoFit/>
          </a:bodyPr>
          <a:lstStyle/>
          <a:p>
            <a:pPr>
              <a:buSzPts val="1400"/>
            </a:pPr>
            <a:r>
              <a:rPr lang="es-CO">
                <a:latin typeface="Calibri"/>
                <a:ea typeface="Calibri"/>
                <a:cs typeface="Calibri"/>
                <a:sym typeface="Calibri"/>
              </a:rPr>
              <a:t>Paso 9: Entrenamos el modelo</a:t>
            </a:r>
            <a:endParaRPr/>
          </a:p>
        </p:txBody>
      </p:sp>
      <p:sp>
        <p:nvSpPr>
          <p:cNvPr id="607" name="Google Shape;607;p65"/>
          <p:cNvSpPr/>
          <p:nvPr/>
        </p:nvSpPr>
        <p:spPr>
          <a:xfrm>
            <a:off x="3199663" y="2185634"/>
            <a:ext cx="7468335" cy="307777"/>
          </a:xfrm>
          <a:prstGeom prst="rect">
            <a:avLst/>
          </a:prstGeom>
          <a:solidFill>
            <a:srgbClr val="FBD4B4"/>
          </a:solidFill>
          <a:ln>
            <a:noFill/>
          </a:ln>
        </p:spPr>
        <p:txBody>
          <a:bodyPr spcFirstLastPara="1" wrap="square" lIns="91425" tIns="45700" rIns="91425" bIns="45700" anchor="t" anchorCtr="0">
            <a:spAutoFit/>
          </a:bodyPr>
          <a:lstStyle/>
          <a:p>
            <a:pPr>
              <a:buSzPts val="1400"/>
            </a:pPr>
            <a:r>
              <a:rPr lang="es-CO">
                <a:latin typeface="Calibri"/>
                <a:ea typeface="Calibri"/>
                <a:cs typeface="Calibri"/>
                <a:sym typeface="Calibri"/>
              </a:rPr>
              <a:t>algoritmo.</a:t>
            </a:r>
            <a:r>
              <a:rPr lang="es-CO">
                <a:solidFill>
                  <a:srgbClr val="0086B3"/>
                </a:solidFill>
                <a:latin typeface="Calibri"/>
                <a:ea typeface="Calibri"/>
                <a:cs typeface="Calibri"/>
                <a:sym typeface="Calibri"/>
              </a:rPr>
              <a:t>fit</a:t>
            </a:r>
            <a:r>
              <a:rPr lang="es-CO">
                <a:solidFill>
                  <a:srgbClr val="777777"/>
                </a:solidFill>
                <a:latin typeface="Calibri"/>
                <a:ea typeface="Calibri"/>
                <a:cs typeface="Calibri"/>
                <a:sym typeface="Calibri"/>
              </a:rPr>
              <a:t>(</a:t>
            </a:r>
            <a:r>
              <a:rPr lang="es-CO">
                <a:solidFill>
                  <a:srgbClr val="445588"/>
                </a:solidFill>
                <a:latin typeface="Calibri"/>
                <a:ea typeface="Calibri"/>
                <a:cs typeface="Calibri"/>
                <a:sym typeface="Calibri"/>
              </a:rPr>
              <a:t>X_train</a:t>
            </a:r>
            <a:r>
              <a:rPr lang="es-CO">
                <a:latin typeface="Calibri"/>
                <a:ea typeface="Calibri"/>
                <a:cs typeface="Calibri"/>
                <a:sym typeface="Calibri"/>
              </a:rPr>
              <a:t>, y_train</a:t>
            </a:r>
            <a:r>
              <a:rPr lang="es-CO">
                <a:solidFill>
                  <a:srgbClr val="777777"/>
                </a:solidFill>
                <a:latin typeface="Calibri"/>
                <a:ea typeface="Calibri"/>
                <a:cs typeface="Calibri"/>
                <a:sym typeface="Calibri"/>
              </a:rPr>
              <a:t>)</a:t>
            </a:r>
            <a:endParaRPr b="1">
              <a:solidFill>
                <a:srgbClr val="286491"/>
              </a:solidFill>
              <a:latin typeface="Calibri"/>
              <a:ea typeface="Calibri"/>
              <a:cs typeface="Calibri"/>
              <a:sym typeface="Calibri"/>
            </a:endParaRPr>
          </a:p>
        </p:txBody>
      </p:sp>
      <p:sp>
        <p:nvSpPr>
          <p:cNvPr id="608" name="Google Shape;608;p65"/>
          <p:cNvSpPr/>
          <p:nvPr/>
        </p:nvSpPr>
        <p:spPr>
          <a:xfrm>
            <a:off x="1813708" y="2639423"/>
            <a:ext cx="8854293" cy="307777"/>
          </a:xfrm>
          <a:prstGeom prst="rect">
            <a:avLst/>
          </a:prstGeom>
          <a:noFill/>
          <a:ln>
            <a:noFill/>
          </a:ln>
        </p:spPr>
        <p:txBody>
          <a:bodyPr spcFirstLastPara="1" wrap="square" lIns="91425" tIns="45700" rIns="91425" bIns="45700" anchor="t" anchorCtr="0">
            <a:spAutoFit/>
          </a:bodyPr>
          <a:lstStyle/>
          <a:p>
            <a:pPr>
              <a:buSzPts val="1400"/>
            </a:pPr>
            <a:r>
              <a:rPr lang="es-CO">
                <a:latin typeface="Calibri"/>
                <a:ea typeface="Calibri"/>
                <a:cs typeface="Calibri"/>
                <a:sym typeface="Calibri"/>
              </a:rPr>
              <a:t>Paso 10: Realizo una predicción</a:t>
            </a:r>
            <a:endParaRPr/>
          </a:p>
        </p:txBody>
      </p:sp>
      <p:sp>
        <p:nvSpPr>
          <p:cNvPr id="609" name="Google Shape;609;p65"/>
          <p:cNvSpPr/>
          <p:nvPr/>
        </p:nvSpPr>
        <p:spPr>
          <a:xfrm>
            <a:off x="3199662" y="3215961"/>
            <a:ext cx="7468335" cy="307777"/>
          </a:xfrm>
          <a:prstGeom prst="rect">
            <a:avLst/>
          </a:prstGeom>
          <a:solidFill>
            <a:srgbClr val="FBD4B4"/>
          </a:solidFill>
          <a:ln>
            <a:noFill/>
          </a:ln>
        </p:spPr>
        <p:txBody>
          <a:bodyPr spcFirstLastPara="1" wrap="square" lIns="91425" tIns="45700" rIns="91425" bIns="45700" anchor="t" anchorCtr="0">
            <a:spAutoFit/>
          </a:bodyPr>
          <a:lstStyle/>
          <a:p>
            <a:pPr>
              <a:buSzPts val="1400"/>
            </a:pPr>
            <a:r>
              <a:rPr lang="es-CO">
                <a:latin typeface="Calibri"/>
                <a:ea typeface="Calibri"/>
                <a:cs typeface="Calibri"/>
                <a:sym typeface="Calibri"/>
              </a:rPr>
              <a:t>y_pred = algoritmo.</a:t>
            </a:r>
            <a:r>
              <a:rPr lang="es-CO">
                <a:solidFill>
                  <a:srgbClr val="0086B3"/>
                </a:solidFill>
                <a:latin typeface="Calibri"/>
                <a:ea typeface="Calibri"/>
                <a:cs typeface="Calibri"/>
                <a:sym typeface="Calibri"/>
              </a:rPr>
              <a:t>predict</a:t>
            </a:r>
            <a:r>
              <a:rPr lang="es-CO">
                <a:solidFill>
                  <a:srgbClr val="777777"/>
                </a:solidFill>
                <a:latin typeface="Calibri"/>
                <a:ea typeface="Calibri"/>
                <a:cs typeface="Calibri"/>
                <a:sym typeface="Calibri"/>
              </a:rPr>
              <a:t>(</a:t>
            </a:r>
            <a:r>
              <a:rPr lang="es-CO">
                <a:solidFill>
                  <a:srgbClr val="445588"/>
                </a:solidFill>
                <a:latin typeface="Calibri"/>
                <a:ea typeface="Calibri"/>
                <a:cs typeface="Calibri"/>
                <a:sym typeface="Calibri"/>
              </a:rPr>
              <a:t>X_test</a:t>
            </a:r>
            <a:r>
              <a:rPr lang="es-CO">
                <a:solidFill>
                  <a:srgbClr val="777777"/>
                </a:solidFill>
                <a:latin typeface="Calibri"/>
                <a:ea typeface="Calibri"/>
                <a:cs typeface="Calibri"/>
                <a:sym typeface="Calibri"/>
              </a:rPr>
              <a:t>)</a:t>
            </a:r>
            <a:endParaRPr b="1">
              <a:solidFill>
                <a:srgbClr val="286491"/>
              </a:solidFill>
              <a:latin typeface="Calibri"/>
              <a:ea typeface="Calibri"/>
              <a:cs typeface="Calibri"/>
              <a:sym typeface="Calibri"/>
            </a:endParaRPr>
          </a:p>
        </p:txBody>
      </p:sp>
      <p:sp>
        <p:nvSpPr>
          <p:cNvPr id="610" name="Google Shape;610;p65"/>
          <p:cNvSpPr/>
          <p:nvPr/>
        </p:nvSpPr>
        <p:spPr>
          <a:xfrm>
            <a:off x="1813708" y="3869788"/>
            <a:ext cx="8854293" cy="307777"/>
          </a:xfrm>
          <a:prstGeom prst="rect">
            <a:avLst/>
          </a:prstGeom>
          <a:noFill/>
          <a:ln>
            <a:noFill/>
          </a:ln>
        </p:spPr>
        <p:txBody>
          <a:bodyPr spcFirstLastPara="1" wrap="square" lIns="91425" tIns="45700" rIns="91425" bIns="45700" anchor="t" anchorCtr="0">
            <a:spAutoFit/>
          </a:bodyPr>
          <a:lstStyle/>
          <a:p>
            <a:pPr>
              <a:buSzPts val="1400"/>
            </a:pPr>
            <a:r>
              <a:rPr lang="es-CO">
                <a:latin typeface="Calibri"/>
                <a:ea typeface="Calibri"/>
                <a:cs typeface="Calibri"/>
                <a:sym typeface="Calibri"/>
              </a:rPr>
              <a:t>Paso 11: Calculamos la precisión del modelo</a:t>
            </a:r>
            <a:endParaRPr/>
          </a:p>
        </p:txBody>
      </p:sp>
      <p:sp>
        <p:nvSpPr>
          <p:cNvPr id="611" name="Google Shape;611;p65"/>
          <p:cNvSpPr/>
          <p:nvPr/>
        </p:nvSpPr>
        <p:spPr>
          <a:xfrm>
            <a:off x="3199666" y="4196099"/>
            <a:ext cx="7468335" cy="954107"/>
          </a:xfrm>
          <a:prstGeom prst="rect">
            <a:avLst/>
          </a:prstGeom>
          <a:solidFill>
            <a:srgbClr val="FBD4B4"/>
          </a:solidFill>
          <a:ln>
            <a:noFill/>
          </a:ln>
        </p:spPr>
        <p:txBody>
          <a:bodyPr spcFirstLastPara="1" wrap="square" lIns="91425" tIns="45700" rIns="91425" bIns="45700" anchor="t" anchorCtr="0">
            <a:spAutoFit/>
          </a:bodyPr>
          <a:lstStyle/>
          <a:p>
            <a:pPr>
              <a:buSzPts val="1400"/>
            </a:pPr>
            <a:r>
              <a:rPr lang="es-CO" b="1">
                <a:solidFill>
                  <a:srgbClr val="286491"/>
                </a:solidFill>
                <a:latin typeface="Calibri"/>
                <a:ea typeface="Calibri"/>
                <a:cs typeface="Calibri"/>
                <a:sym typeface="Calibri"/>
              </a:rPr>
              <a:t>from</a:t>
            </a:r>
            <a:r>
              <a:rPr lang="es-CO">
                <a:latin typeface="Calibri"/>
                <a:ea typeface="Calibri"/>
                <a:cs typeface="Calibri"/>
                <a:sym typeface="Calibri"/>
              </a:rPr>
              <a:t> sklearn.</a:t>
            </a:r>
            <a:r>
              <a:rPr lang="es-CO">
                <a:solidFill>
                  <a:srgbClr val="0086B3"/>
                </a:solidFill>
                <a:latin typeface="Calibri"/>
                <a:ea typeface="Calibri"/>
                <a:cs typeface="Calibri"/>
                <a:sym typeface="Calibri"/>
              </a:rPr>
              <a:t>metrics</a:t>
            </a:r>
            <a:r>
              <a:rPr lang="es-CO">
                <a:latin typeface="Calibri"/>
                <a:ea typeface="Calibri"/>
                <a:cs typeface="Calibri"/>
                <a:sym typeface="Calibri"/>
              </a:rPr>
              <a:t> </a:t>
            </a:r>
            <a:r>
              <a:rPr lang="es-CO" b="1">
                <a:solidFill>
                  <a:srgbClr val="286491"/>
                </a:solidFill>
                <a:latin typeface="Calibri"/>
                <a:ea typeface="Calibri"/>
                <a:cs typeface="Calibri"/>
                <a:sym typeface="Calibri"/>
              </a:rPr>
              <a:t>import</a:t>
            </a:r>
            <a:r>
              <a:rPr lang="es-CO">
                <a:latin typeface="Calibri"/>
                <a:ea typeface="Calibri"/>
                <a:cs typeface="Calibri"/>
                <a:sym typeface="Calibri"/>
              </a:rPr>
              <a:t> precision_score</a:t>
            </a:r>
            <a:endParaRPr>
              <a:solidFill>
                <a:srgbClr val="AAAAAA"/>
              </a:solidFill>
              <a:latin typeface="Calibri"/>
              <a:ea typeface="Calibri"/>
              <a:cs typeface="Calibri"/>
              <a:sym typeface="Calibri"/>
            </a:endParaRPr>
          </a:p>
          <a:p>
            <a:pPr>
              <a:buSzPts val="1400"/>
            </a:pPr>
            <a:r>
              <a:rPr lang="es-CO">
                <a:latin typeface="Calibri"/>
                <a:ea typeface="Calibri"/>
                <a:cs typeface="Calibri"/>
                <a:sym typeface="Calibri"/>
              </a:rPr>
              <a:t>precision = precision_score</a:t>
            </a:r>
            <a:r>
              <a:rPr lang="es-CO">
                <a:solidFill>
                  <a:srgbClr val="777777"/>
                </a:solidFill>
                <a:latin typeface="Calibri"/>
                <a:ea typeface="Calibri"/>
                <a:cs typeface="Calibri"/>
                <a:sym typeface="Calibri"/>
              </a:rPr>
              <a:t>(</a:t>
            </a:r>
            <a:r>
              <a:rPr lang="es-CO">
                <a:latin typeface="Calibri"/>
                <a:ea typeface="Calibri"/>
                <a:cs typeface="Calibri"/>
                <a:sym typeface="Calibri"/>
              </a:rPr>
              <a:t>y_test, y_pred</a:t>
            </a:r>
            <a:r>
              <a:rPr lang="es-CO">
                <a:solidFill>
                  <a:srgbClr val="777777"/>
                </a:solidFill>
                <a:latin typeface="Calibri"/>
                <a:ea typeface="Calibri"/>
                <a:cs typeface="Calibri"/>
                <a:sym typeface="Calibri"/>
              </a:rPr>
              <a:t>)</a:t>
            </a:r>
            <a:endParaRPr>
              <a:solidFill>
                <a:srgbClr val="AAAAAA"/>
              </a:solidFill>
              <a:latin typeface="Calibri"/>
              <a:ea typeface="Calibri"/>
              <a:cs typeface="Calibri"/>
              <a:sym typeface="Calibri"/>
            </a:endParaRPr>
          </a:p>
          <a:p>
            <a:pPr>
              <a:buSzPts val="1400"/>
            </a:pPr>
            <a:r>
              <a:rPr lang="es-CO" b="1">
                <a:solidFill>
                  <a:srgbClr val="286491"/>
                </a:solidFill>
                <a:latin typeface="Calibri"/>
                <a:ea typeface="Calibri"/>
                <a:cs typeface="Calibri"/>
                <a:sym typeface="Calibri"/>
              </a:rPr>
              <a:t>print</a:t>
            </a:r>
            <a:r>
              <a:rPr lang="es-CO">
                <a:solidFill>
                  <a:srgbClr val="777777"/>
                </a:solidFill>
                <a:latin typeface="Calibri"/>
                <a:ea typeface="Calibri"/>
                <a:cs typeface="Calibri"/>
                <a:sym typeface="Calibri"/>
              </a:rPr>
              <a:t>(</a:t>
            </a:r>
            <a:r>
              <a:rPr lang="es-CO">
                <a:solidFill>
                  <a:srgbClr val="DD1144"/>
                </a:solidFill>
                <a:latin typeface="Calibri"/>
                <a:ea typeface="Calibri"/>
                <a:cs typeface="Calibri"/>
                <a:sym typeface="Calibri"/>
              </a:rPr>
              <a:t>'Precisión del modelo:'</a:t>
            </a:r>
            <a:r>
              <a:rPr lang="es-CO">
                <a:solidFill>
                  <a:srgbClr val="777777"/>
                </a:solidFill>
                <a:latin typeface="Calibri"/>
                <a:ea typeface="Calibri"/>
                <a:cs typeface="Calibri"/>
                <a:sym typeface="Calibri"/>
              </a:rPr>
              <a:t>)</a:t>
            </a:r>
            <a:endParaRPr>
              <a:solidFill>
                <a:srgbClr val="AAAAAA"/>
              </a:solidFill>
              <a:latin typeface="Calibri"/>
              <a:ea typeface="Calibri"/>
              <a:cs typeface="Calibri"/>
              <a:sym typeface="Calibri"/>
            </a:endParaRPr>
          </a:p>
          <a:p>
            <a:pPr>
              <a:buSzPts val="1400"/>
            </a:pPr>
            <a:r>
              <a:rPr lang="es-CO" b="1">
                <a:solidFill>
                  <a:srgbClr val="286491"/>
                </a:solidFill>
                <a:latin typeface="Calibri"/>
                <a:ea typeface="Calibri"/>
                <a:cs typeface="Calibri"/>
                <a:sym typeface="Calibri"/>
              </a:rPr>
              <a:t>print</a:t>
            </a:r>
            <a:r>
              <a:rPr lang="es-CO">
                <a:solidFill>
                  <a:srgbClr val="777777"/>
                </a:solidFill>
                <a:latin typeface="Calibri"/>
                <a:ea typeface="Calibri"/>
                <a:cs typeface="Calibri"/>
                <a:sym typeface="Calibri"/>
              </a:rPr>
              <a:t>(</a:t>
            </a:r>
            <a:r>
              <a:rPr lang="es-CO">
                <a:latin typeface="Calibri"/>
                <a:ea typeface="Calibri"/>
                <a:cs typeface="Calibri"/>
                <a:sym typeface="Calibri"/>
              </a:rPr>
              <a:t>precision</a:t>
            </a:r>
            <a:r>
              <a:rPr lang="es-CO">
                <a:solidFill>
                  <a:srgbClr val="777777"/>
                </a:solidFill>
                <a:latin typeface="Calibri"/>
                <a:ea typeface="Calibri"/>
                <a:cs typeface="Calibri"/>
                <a:sym typeface="Calibri"/>
              </a:rPr>
              <a:t>)</a:t>
            </a:r>
            <a:endParaRPr>
              <a:solidFill>
                <a:srgbClr val="444444"/>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g7e9dcf7f0f_1_4"/>
          <p:cNvSpPr txBox="1"/>
          <p:nvPr/>
        </p:nvSpPr>
        <p:spPr>
          <a:xfrm>
            <a:off x="1524000" y="74378"/>
            <a:ext cx="9144000" cy="640800"/>
          </a:xfrm>
          <a:prstGeom prst="rect">
            <a:avLst/>
          </a:prstGeom>
          <a:solidFill>
            <a:srgbClr val="094E76"/>
          </a:solidFill>
          <a:ln>
            <a:noFill/>
          </a:ln>
        </p:spPr>
        <p:txBody>
          <a:bodyPr spcFirstLastPara="1" wrap="square" lIns="101875" tIns="50925" rIns="101875" bIns="50925" anchor="ctr" anchorCtr="0">
            <a:noAutofit/>
          </a:bodyPr>
          <a:lstStyle/>
          <a:p>
            <a:pPr>
              <a:lnSpc>
                <a:spcPct val="80000"/>
              </a:lnSpc>
              <a:buClr>
                <a:schemeClr val="lt1"/>
              </a:buClr>
              <a:buSzPts val="3959"/>
            </a:pPr>
            <a:r>
              <a:rPr lang="es-CO" sz="2400" b="1">
                <a:solidFill>
                  <a:schemeClr val="lt1"/>
                </a:solidFill>
                <a:latin typeface="Tahoma"/>
                <a:ea typeface="Tahoma"/>
                <a:cs typeface="Tahoma"/>
                <a:sym typeface="Tahoma"/>
              </a:rPr>
              <a:t>P1T12: Regresión logística con sklearn</a:t>
            </a:r>
            <a:endParaRPr sz="2400" b="1">
              <a:solidFill>
                <a:schemeClr val="lt1"/>
              </a:solidFill>
              <a:latin typeface="Tahoma"/>
              <a:ea typeface="Tahoma"/>
              <a:cs typeface="Tahoma"/>
              <a:sym typeface="Tahoma"/>
            </a:endParaRPr>
          </a:p>
        </p:txBody>
      </p:sp>
      <p:sp>
        <p:nvSpPr>
          <p:cNvPr id="617" name="Google Shape;617;g7e9dcf7f0f_1_4"/>
          <p:cNvSpPr/>
          <p:nvPr/>
        </p:nvSpPr>
        <p:spPr>
          <a:xfrm>
            <a:off x="1813689" y="884075"/>
            <a:ext cx="7468200" cy="307800"/>
          </a:xfrm>
          <a:prstGeom prst="rect">
            <a:avLst/>
          </a:prstGeom>
          <a:noFill/>
          <a:ln>
            <a:noFill/>
          </a:ln>
        </p:spPr>
        <p:txBody>
          <a:bodyPr spcFirstLastPara="1" wrap="square" lIns="91425" tIns="45700" rIns="91425" bIns="45700" anchor="t" anchorCtr="0">
            <a:noAutofit/>
          </a:bodyPr>
          <a:lstStyle/>
          <a:p>
            <a:pPr>
              <a:buSzPts val="1400"/>
            </a:pPr>
            <a:r>
              <a:rPr lang="es-CO">
                <a:solidFill>
                  <a:schemeClr val="dk1"/>
                </a:solidFill>
                <a:latin typeface="Calibri"/>
                <a:ea typeface="Calibri"/>
                <a:cs typeface="Calibri"/>
                <a:sym typeface="Calibri"/>
              </a:rPr>
              <a:t>Paso 12: </a:t>
            </a:r>
            <a:r>
              <a:rPr lang="es-CO" sz="1500">
                <a:solidFill>
                  <a:srgbClr val="212121"/>
                </a:solidFill>
                <a:highlight>
                  <a:srgbClr val="FFFFFF"/>
                </a:highlight>
                <a:latin typeface="Roboto"/>
                <a:ea typeface="Roboto"/>
                <a:cs typeface="Roboto"/>
                <a:sym typeface="Roboto"/>
              </a:rPr>
              <a:t>Verificar la predicción con los datos</a:t>
            </a:r>
            <a:endParaRPr sz="1500">
              <a:solidFill>
                <a:srgbClr val="212121"/>
              </a:solidFill>
              <a:highlight>
                <a:srgbClr val="FFFFFF"/>
              </a:highlight>
              <a:latin typeface="Roboto"/>
              <a:ea typeface="Roboto"/>
              <a:cs typeface="Roboto"/>
              <a:sym typeface="Roboto"/>
            </a:endParaRPr>
          </a:p>
          <a:p>
            <a:pPr>
              <a:buSzPts val="1400"/>
            </a:pPr>
            <a:endParaRPr>
              <a:latin typeface="Calibri"/>
              <a:ea typeface="Calibri"/>
              <a:cs typeface="Calibri"/>
              <a:sym typeface="Calibri"/>
            </a:endParaRPr>
          </a:p>
        </p:txBody>
      </p:sp>
      <p:sp>
        <p:nvSpPr>
          <p:cNvPr id="618" name="Google Shape;618;g7e9dcf7f0f_1_4"/>
          <p:cNvSpPr/>
          <p:nvPr/>
        </p:nvSpPr>
        <p:spPr>
          <a:xfrm>
            <a:off x="3199800" y="1266352"/>
            <a:ext cx="7468200" cy="1953300"/>
          </a:xfrm>
          <a:prstGeom prst="rect">
            <a:avLst/>
          </a:prstGeom>
          <a:solidFill>
            <a:srgbClr val="FBD4B4"/>
          </a:solidFill>
          <a:ln>
            <a:noFill/>
          </a:ln>
        </p:spPr>
        <p:txBody>
          <a:bodyPr spcFirstLastPara="1" wrap="square" lIns="91425" tIns="45700" rIns="91425" bIns="45700" anchor="t" anchorCtr="0">
            <a:noAutofit/>
          </a:bodyPr>
          <a:lstStyle/>
          <a:p>
            <a:pPr>
              <a:lnSpc>
                <a:spcPct val="135714"/>
              </a:lnSpc>
              <a:buClr>
                <a:schemeClr val="dk1"/>
              </a:buClr>
              <a:buSzPts val="1100"/>
            </a:pPr>
            <a:r>
              <a:rPr lang="es-CO" sz="1050">
                <a:solidFill>
                  <a:schemeClr val="dk1"/>
                </a:solidFill>
                <a:highlight>
                  <a:srgbClr val="FFFFFE"/>
                </a:highlight>
                <a:latin typeface="Courier New"/>
                <a:ea typeface="Courier New"/>
                <a:cs typeface="Courier New"/>
                <a:sym typeface="Courier New"/>
              </a:rPr>
              <a:t>prediction = pd.DataFrame()</a:t>
            </a:r>
            <a:endParaRPr sz="1050">
              <a:solidFill>
                <a:schemeClr val="dk1"/>
              </a:solidFill>
              <a:highlight>
                <a:srgbClr val="FFFFFE"/>
              </a:highlight>
              <a:latin typeface="Courier New"/>
              <a:ea typeface="Courier New"/>
              <a:cs typeface="Courier New"/>
              <a:sym typeface="Courier New"/>
            </a:endParaRPr>
          </a:p>
          <a:p>
            <a:pPr>
              <a:lnSpc>
                <a:spcPct val="135714"/>
              </a:lnSpc>
              <a:buClr>
                <a:schemeClr val="dk1"/>
              </a:buClr>
              <a:buSzPts val="1100"/>
            </a:pPr>
            <a:r>
              <a:rPr lang="es-CO" sz="1050">
                <a:solidFill>
                  <a:schemeClr val="dk1"/>
                </a:solidFill>
                <a:highlight>
                  <a:srgbClr val="FFFFFE"/>
                </a:highlight>
                <a:latin typeface="Courier New"/>
                <a:ea typeface="Courier New"/>
                <a:cs typeface="Courier New"/>
                <a:sym typeface="Courier New"/>
              </a:rPr>
              <a:t>prediction[</a:t>
            </a:r>
            <a:r>
              <a:rPr lang="es-CO" sz="1050">
                <a:solidFill>
                  <a:srgbClr val="A31515"/>
                </a:solidFill>
                <a:highlight>
                  <a:srgbClr val="FFFFFE"/>
                </a:highlight>
                <a:latin typeface="Courier New"/>
                <a:ea typeface="Courier New"/>
                <a:cs typeface="Courier New"/>
                <a:sym typeface="Courier New"/>
              </a:rPr>
              <a:t>'actual'</a:t>
            </a:r>
            <a:r>
              <a:rPr lang="es-CO" sz="1050">
                <a:solidFill>
                  <a:schemeClr val="dk1"/>
                </a:solidFill>
                <a:highlight>
                  <a:srgbClr val="FFFFFE"/>
                </a:highlight>
                <a:latin typeface="Courier New"/>
                <a:ea typeface="Courier New"/>
                <a:cs typeface="Courier New"/>
                <a:sym typeface="Courier New"/>
              </a:rPr>
              <a:t>] = dataCancer.target_names[y_test]</a:t>
            </a:r>
            <a:endParaRPr sz="1050">
              <a:solidFill>
                <a:schemeClr val="dk1"/>
              </a:solidFill>
              <a:highlight>
                <a:srgbClr val="FFFFFE"/>
              </a:highlight>
              <a:latin typeface="Courier New"/>
              <a:ea typeface="Courier New"/>
              <a:cs typeface="Courier New"/>
              <a:sym typeface="Courier New"/>
            </a:endParaRPr>
          </a:p>
          <a:p>
            <a:pPr>
              <a:lnSpc>
                <a:spcPct val="135714"/>
              </a:lnSpc>
              <a:buClr>
                <a:schemeClr val="dk1"/>
              </a:buClr>
              <a:buSzPts val="1100"/>
            </a:pPr>
            <a:r>
              <a:rPr lang="es-CO" sz="1050">
                <a:solidFill>
                  <a:schemeClr val="dk1"/>
                </a:solidFill>
                <a:highlight>
                  <a:srgbClr val="FFFFFE"/>
                </a:highlight>
                <a:latin typeface="Courier New"/>
                <a:ea typeface="Courier New"/>
                <a:cs typeface="Courier New"/>
                <a:sym typeface="Courier New"/>
              </a:rPr>
              <a:t>prediction[</a:t>
            </a:r>
            <a:r>
              <a:rPr lang="es-CO" sz="1050">
                <a:solidFill>
                  <a:srgbClr val="A31515"/>
                </a:solidFill>
                <a:highlight>
                  <a:srgbClr val="FFFFFE"/>
                </a:highlight>
                <a:latin typeface="Courier New"/>
                <a:ea typeface="Courier New"/>
                <a:cs typeface="Courier New"/>
                <a:sym typeface="Courier New"/>
              </a:rPr>
              <a:t>'predicted'</a:t>
            </a:r>
            <a:r>
              <a:rPr lang="es-CO" sz="1050">
                <a:solidFill>
                  <a:schemeClr val="dk1"/>
                </a:solidFill>
                <a:highlight>
                  <a:srgbClr val="FFFFFE"/>
                </a:highlight>
                <a:latin typeface="Courier New"/>
                <a:ea typeface="Courier New"/>
                <a:cs typeface="Courier New"/>
                <a:sym typeface="Courier New"/>
              </a:rPr>
              <a:t>] = dataCancer.target_names[y_pred]</a:t>
            </a:r>
            <a:endParaRPr sz="1050">
              <a:solidFill>
                <a:schemeClr val="dk1"/>
              </a:solidFill>
              <a:highlight>
                <a:srgbClr val="FFFFFE"/>
              </a:highlight>
              <a:latin typeface="Courier New"/>
              <a:ea typeface="Courier New"/>
              <a:cs typeface="Courier New"/>
              <a:sym typeface="Courier New"/>
            </a:endParaRPr>
          </a:p>
          <a:p>
            <a:pPr>
              <a:lnSpc>
                <a:spcPct val="135714"/>
              </a:lnSpc>
              <a:buClr>
                <a:schemeClr val="dk1"/>
              </a:buClr>
              <a:buSzPts val="1100"/>
            </a:pPr>
            <a:r>
              <a:rPr lang="es-CO" sz="1050">
                <a:solidFill>
                  <a:schemeClr val="dk1"/>
                </a:solidFill>
                <a:highlight>
                  <a:srgbClr val="FFFFFE"/>
                </a:highlight>
                <a:latin typeface="Courier New"/>
                <a:ea typeface="Courier New"/>
                <a:cs typeface="Courier New"/>
                <a:sym typeface="Courier New"/>
              </a:rPr>
              <a:t>prediction[</a:t>
            </a:r>
            <a:r>
              <a:rPr lang="es-CO" sz="1050">
                <a:solidFill>
                  <a:srgbClr val="A31515"/>
                </a:solidFill>
                <a:highlight>
                  <a:srgbClr val="FFFFFE"/>
                </a:highlight>
                <a:latin typeface="Courier New"/>
                <a:ea typeface="Courier New"/>
                <a:cs typeface="Courier New"/>
                <a:sym typeface="Courier New"/>
              </a:rPr>
              <a:t>'correct?'</a:t>
            </a:r>
            <a:r>
              <a:rPr lang="es-CO" sz="1050">
                <a:solidFill>
                  <a:schemeClr val="dk1"/>
                </a:solidFill>
                <a:highlight>
                  <a:srgbClr val="FFFFFE"/>
                </a:highlight>
                <a:latin typeface="Courier New"/>
                <a:ea typeface="Courier New"/>
                <a:cs typeface="Courier New"/>
                <a:sym typeface="Courier New"/>
              </a:rPr>
              <a:t>] = prediction[</a:t>
            </a:r>
            <a:r>
              <a:rPr lang="es-CO" sz="1050">
                <a:solidFill>
                  <a:srgbClr val="A31515"/>
                </a:solidFill>
                <a:highlight>
                  <a:srgbClr val="FFFFFE"/>
                </a:highlight>
                <a:latin typeface="Courier New"/>
                <a:ea typeface="Courier New"/>
                <a:cs typeface="Courier New"/>
                <a:sym typeface="Courier New"/>
              </a:rPr>
              <a:t>'actual'</a:t>
            </a:r>
            <a:r>
              <a:rPr lang="es-CO" sz="1050">
                <a:solidFill>
                  <a:schemeClr val="dk1"/>
                </a:solidFill>
                <a:highlight>
                  <a:srgbClr val="FFFFFE"/>
                </a:highlight>
                <a:latin typeface="Courier New"/>
                <a:ea typeface="Courier New"/>
                <a:cs typeface="Courier New"/>
                <a:sym typeface="Courier New"/>
              </a:rPr>
              <a:t>] == prediction[</a:t>
            </a:r>
            <a:r>
              <a:rPr lang="es-CO" sz="1050">
                <a:solidFill>
                  <a:srgbClr val="A31515"/>
                </a:solidFill>
                <a:highlight>
                  <a:srgbClr val="FFFFFE"/>
                </a:highlight>
                <a:latin typeface="Courier New"/>
                <a:ea typeface="Courier New"/>
                <a:cs typeface="Courier New"/>
                <a:sym typeface="Courier New"/>
              </a:rPr>
              <a:t>'predicted'</a:t>
            </a:r>
            <a:r>
              <a:rPr lang="es-CO"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a:lnSpc>
                <a:spcPct val="135714"/>
              </a:lnSpc>
              <a:buClr>
                <a:schemeClr val="dk1"/>
              </a:buClr>
              <a:buSzPts val="1100"/>
            </a:pPr>
            <a:endParaRPr sz="1050">
              <a:solidFill>
                <a:schemeClr val="dk1"/>
              </a:solidFill>
              <a:highlight>
                <a:srgbClr val="FFFFFE"/>
              </a:highlight>
              <a:latin typeface="Courier New"/>
              <a:ea typeface="Courier New"/>
              <a:cs typeface="Courier New"/>
              <a:sym typeface="Courier New"/>
            </a:endParaRPr>
          </a:p>
          <a:p>
            <a:pPr>
              <a:lnSpc>
                <a:spcPct val="135714"/>
              </a:lnSpc>
              <a:buClr>
                <a:schemeClr val="dk1"/>
              </a:buClr>
              <a:buSzPts val="1100"/>
            </a:pPr>
            <a:r>
              <a:rPr lang="es-CO" sz="1050">
                <a:solidFill>
                  <a:srgbClr val="795E26"/>
                </a:solidFill>
                <a:highlight>
                  <a:srgbClr val="FFFFFE"/>
                </a:highlight>
                <a:latin typeface="Courier New"/>
                <a:ea typeface="Courier New"/>
                <a:cs typeface="Courier New"/>
                <a:sym typeface="Courier New"/>
              </a:rPr>
              <a:t>print</a:t>
            </a:r>
            <a:r>
              <a:rPr lang="es-CO" sz="1050">
                <a:solidFill>
                  <a:schemeClr val="dk1"/>
                </a:solidFill>
                <a:highlight>
                  <a:srgbClr val="FFFFFE"/>
                </a:highlight>
                <a:latin typeface="Courier New"/>
                <a:ea typeface="Courier New"/>
                <a:cs typeface="Courier New"/>
                <a:sym typeface="Courier New"/>
              </a:rPr>
              <a:t> (</a:t>
            </a:r>
            <a:r>
              <a:rPr lang="es-CO" sz="1050">
                <a:solidFill>
                  <a:srgbClr val="A31515"/>
                </a:solidFill>
                <a:highlight>
                  <a:srgbClr val="FFFFFE"/>
                </a:highlight>
                <a:latin typeface="Courier New"/>
                <a:ea typeface="Courier New"/>
                <a:cs typeface="Courier New"/>
                <a:sym typeface="Courier New"/>
              </a:rPr>
              <a:t>'\nPredicción para los primeros 20 registros del grupo de test:'</a:t>
            </a:r>
            <a:r>
              <a:rPr lang="es-CO"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a:lnSpc>
                <a:spcPct val="135714"/>
              </a:lnSpc>
              <a:buClr>
                <a:schemeClr val="dk1"/>
              </a:buClr>
              <a:buSzPts val="1100"/>
            </a:pPr>
            <a:r>
              <a:rPr lang="es-CO" sz="1050">
                <a:solidFill>
                  <a:srgbClr val="795E26"/>
                </a:solidFill>
                <a:highlight>
                  <a:srgbClr val="FFFFFE"/>
                </a:highlight>
                <a:latin typeface="Courier New"/>
                <a:ea typeface="Courier New"/>
                <a:cs typeface="Courier New"/>
                <a:sym typeface="Courier New"/>
              </a:rPr>
              <a:t>print</a:t>
            </a:r>
            <a:r>
              <a:rPr lang="es-CO" sz="1050">
                <a:solidFill>
                  <a:schemeClr val="dk1"/>
                </a:solidFill>
                <a:highlight>
                  <a:srgbClr val="FFFFFE"/>
                </a:highlight>
                <a:latin typeface="Courier New"/>
                <a:ea typeface="Courier New"/>
                <a:cs typeface="Courier New"/>
                <a:sym typeface="Courier New"/>
              </a:rPr>
              <a:t> (prediction.head(</a:t>
            </a:r>
            <a:r>
              <a:rPr lang="es-CO" sz="1050">
                <a:solidFill>
                  <a:srgbClr val="09885A"/>
                </a:solidFill>
                <a:highlight>
                  <a:srgbClr val="FFFFFE"/>
                </a:highlight>
                <a:latin typeface="Courier New"/>
                <a:ea typeface="Courier New"/>
                <a:cs typeface="Courier New"/>
                <a:sym typeface="Courier New"/>
              </a:rPr>
              <a:t>20</a:t>
            </a:r>
            <a:r>
              <a:rPr lang="es-CO" sz="1050">
                <a:solidFill>
                  <a:schemeClr val="dk1"/>
                </a:solidFill>
                <a:highlight>
                  <a:srgbClr val="FFFFFE"/>
                </a:highlight>
                <a:latin typeface="Courier New"/>
                <a:ea typeface="Courier New"/>
                <a:cs typeface="Courier New"/>
                <a:sym typeface="Courier New"/>
              </a:rPr>
              <a:t>))</a:t>
            </a:r>
            <a:endParaRPr sz="1050">
              <a:solidFill>
                <a:schemeClr val="dk1"/>
              </a:solidFill>
              <a:highlight>
                <a:srgbClr val="FFFFFE"/>
              </a:highlight>
              <a:latin typeface="Courier New"/>
              <a:ea typeface="Courier New"/>
              <a:cs typeface="Courier New"/>
              <a:sym typeface="Courier New"/>
            </a:endParaRPr>
          </a:p>
          <a:p>
            <a:pPr>
              <a:buSzPts val="1400"/>
            </a:pPr>
            <a:endParaRPr b="1">
              <a:solidFill>
                <a:srgbClr val="28649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0"/>
          <p:cNvSpPr/>
          <p:nvPr/>
        </p:nvSpPr>
        <p:spPr>
          <a:xfrm>
            <a:off x="4983356" y="1566952"/>
            <a:ext cx="2225289" cy="1862048"/>
          </a:xfrm>
          <a:prstGeom prst="rect">
            <a:avLst/>
          </a:prstGeom>
          <a:noFill/>
          <a:ln>
            <a:noFill/>
          </a:ln>
        </p:spPr>
        <p:txBody>
          <a:bodyPr spcFirstLastPara="1" wrap="square" lIns="91425" tIns="45700" rIns="91425" bIns="45700" anchor="t" anchorCtr="0">
            <a:spAutoFit/>
          </a:bodyPr>
          <a:lstStyle/>
          <a:p>
            <a:pPr algn="ctr">
              <a:buSzPts val="11500"/>
            </a:pPr>
            <a:r>
              <a:rPr lang="es-CO" sz="11500" b="1">
                <a:solidFill>
                  <a:schemeClr val="accent3"/>
                </a:solidFill>
                <a:latin typeface="Calibri"/>
                <a:ea typeface="Calibri"/>
                <a:cs typeface="Calibri"/>
                <a:sym typeface="Calibri"/>
              </a:rPr>
              <a:t>FIN</a:t>
            </a:r>
            <a:endParaRPr sz="11500" b="1">
              <a:solidFill>
                <a:schemeClr val="accent3"/>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6"/>
          <p:cNvSpPr txBox="1"/>
          <p:nvPr/>
        </p:nvSpPr>
        <p:spPr>
          <a:xfrm>
            <a:off x="120696" y="152193"/>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300"/>
            </a:pPr>
            <a:r>
              <a:rPr lang="es-CO" sz="3300" b="1" dirty="0">
                <a:solidFill>
                  <a:schemeClr val="lt1"/>
                </a:solidFill>
                <a:latin typeface="Tahoma"/>
                <a:ea typeface="Tahoma"/>
                <a:cs typeface="Tahoma"/>
                <a:sym typeface="Tahoma"/>
              </a:rPr>
              <a:t>Ups… hablamos de modelos matemáticos</a:t>
            </a:r>
            <a:endParaRPr dirty="0"/>
          </a:p>
        </p:txBody>
      </p:sp>
      <p:sp>
        <p:nvSpPr>
          <p:cNvPr id="63" name="Google Shape;63;p6"/>
          <p:cNvSpPr/>
          <p:nvPr/>
        </p:nvSpPr>
        <p:spPr>
          <a:xfrm>
            <a:off x="1278393" y="1023083"/>
            <a:ext cx="9000309" cy="523180"/>
          </a:xfrm>
          <a:prstGeom prst="rect">
            <a:avLst/>
          </a:prstGeom>
          <a:noFill/>
          <a:ln>
            <a:noFill/>
          </a:ln>
        </p:spPr>
        <p:txBody>
          <a:bodyPr spcFirstLastPara="1" wrap="square" lIns="91425" tIns="45700" rIns="91425" bIns="45700" anchor="t" anchorCtr="0">
            <a:spAutoFit/>
          </a:bodyPr>
          <a:lstStyle/>
          <a:p>
            <a:pPr algn="ctr">
              <a:buSzPts val="2400"/>
            </a:pPr>
            <a:r>
              <a:rPr lang="es-CO" sz="2800" dirty="0">
                <a:solidFill>
                  <a:schemeClr val="dk1"/>
                </a:solidFill>
                <a:latin typeface="Calibri"/>
                <a:ea typeface="Calibri"/>
                <a:cs typeface="Calibri"/>
                <a:sym typeface="Calibri"/>
              </a:rPr>
              <a:t>Lo siento NO hablaremos de  estos modelos </a:t>
            </a:r>
            <a:endParaRPr sz="1600" dirty="0"/>
          </a:p>
        </p:txBody>
      </p:sp>
      <p:pic>
        <p:nvPicPr>
          <p:cNvPr id="64" name="Google Shape;64;p6" descr="Imagen relacionada"/>
          <p:cNvPicPr preferRelativeResize="0"/>
          <p:nvPr/>
        </p:nvPicPr>
        <p:blipFill rotWithShape="1">
          <a:blip r:embed="rId3">
            <a:alphaModFix/>
          </a:blip>
          <a:srcRect/>
          <a:stretch/>
        </p:blipFill>
        <p:spPr>
          <a:xfrm>
            <a:off x="2643034" y="1725436"/>
            <a:ext cx="2006781" cy="3132808"/>
          </a:xfrm>
          <a:prstGeom prst="rect">
            <a:avLst/>
          </a:prstGeom>
          <a:noFill/>
          <a:ln>
            <a:noFill/>
          </a:ln>
        </p:spPr>
      </p:pic>
      <p:pic>
        <p:nvPicPr>
          <p:cNvPr id="65" name="Google Shape;65;p6" descr="Imagen relacionada"/>
          <p:cNvPicPr preferRelativeResize="0"/>
          <p:nvPr/>
        </p:nvPicPr>
        <p:blipFill rotWithShape="1">
          <a:blip r:embed="rId4">
            <a:alphaModFix/>
          </a:blip>
          <a:srcRect/>
          <a:stretch/>
        </p:blipFill>
        <p:spPr>
          <a:xfrm>
            <a:off x="6474823" y="1621394"/>
            <a:ext cx="2259874" cy="3111764"/>
          </a:xfrm>
          <a:prstGeom prst="rect">
            <a:avLst/>
          </a:prstGeom>
          <a:noFill/>
          <a:ln>
            <a:noFill/>
          </a:ln>
        </p:spPr>
      </p:pic>
      <p:pic>
        <p:nvPicPr>
          <p:cNvPr id="66" name="Google Shape;66;p6" descr="Imagen relacionada"/>
          <p:cNvPicPr preferRelativeResize="0"/>
          <p:nvPr/>
        </p:nvPicPr>
        <p:blipFill rotWithShape="1">
          <a:blip r:embed="rId5">
            <a:alphaModFix/>
          </a:blip>
          <a:srcRect/>
          <a:stretch/>
        </p:blipFill>
        <p:spPr>
          <a:xfrm>
            <a:off x="4692696" y="4390431"/>
            <a:ext cx="1739247" cy="1439227"/>
          </a:xfrm>
          <a:prstGeom prst="rect">
            <a:avLst/>
          </a:prstGeom>
          <a:noFill/>
          <a:ln>
            <a:noFill/>
          </a:ln>
        </p:spPr>
      </p:pic>
      <p:pic>
        <p:nvPicPr>
          <p:cNvPr id="2050" name="Picture 2" descr="Prohibido Png &amp; Free Prohibido.png Transparent Images #29175 - PNGio">
            <a:extLst>
              <a:ext uri="{FF2B5EF4-FFF2-40B4-BE49-F238E27FC236}">
                <a16:creationId xmlns:a16="http://schemas.microsoft.com/office/drawing/2014/main" id="{EA28A0BE-5E87-47F0-802E-5A6CAE88D1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542" y="1735958"/>
            <a:ext cx="3111764" cy="31117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rohibido Png &amp; Free Prohibido.png Transparent Images #29175 - PNGio">
            <a:extLst>
              <a:ext uri="{FF2B5EF4-FFF2-40B4-BE49-F238E27FC236}">
                <a16:creationId xmlns:a16="http://schemas.microsoft.com/office/drawing/2014/main" id="{8624C3DB-9D63-4067-A0CC-2C56959619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1943" y="1621394"/>
            <a:ext cx="3111764" cy="311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09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7" descr="Resultado de imagen para modelos matematicos"/>
          <p:cNvPicPr preferRelativeResize="0"/>
          <p:nvPr/>
        </p:nvPicPr>
        <p:blipFill rotWithShape="1">
          <a:blip r:embed="rId3">
            <a:alphaModFix/>
          </a:blip>
          <a:srcRect/>
          <a:stretch/>
        </p:blipFill>
        <p:spPr>
          <a:xfrm>
            <a:off x="3181350" y="1224962"/>
            <a:ext cx="6134100" cy="3438525"/>
          </a:xfrm>
          <a:prstGeom prst="rect">
            <a:avLst/>
          </a:prstGeom>
          <a:noFill/>
          <a:ln>
            <a:noFill/>
          </a:ln>
        </p:spPr>
      </p:pic>
      <p:sp>
        <p:nvSpPr>
          <p:cNvPr id="72" name="Google Shape;72;p7"/>
          <p:cNvSpPr txBox="1"/>
          <p:nvPr/>
        </p:nvSpPr>
        <p:spPr>
          <a:xfrm>
            <a:off x="0" y="45146"/>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3959" b="1">
                <a:solidFill>
                  <a:schemeClr val="lt1"/>
                </a:solidFill>
                <a:latin typeface="Tahoma"/>
                <a:ea typeface="Tahoma"/>
                <a:cs typeface="Tahoma"/>
                <a:sym typeface="Tahoma"/>
              </a:rPr>
              <a:t>Modelos matemáticos</a:t>
            </a:r>
            <a:endParaRPr/>
          </a:p>
        </p:txBody>
      </p:sp>
      <p:sp>
        <p:nvSpPr>
          <p:cNvPr id="73" name="Google Shape;73;p7"/>
          <p:cNvSpPr txBox="1"/>
          <p:nvPr/>
        </p:nvSpPr>
        <p:spPr>
          <a:xfrm>
            <a:off x="289711" y="4792134"/>
            <a:ext cx="11787612" cy="646331"/>
          </a:xfrm>
          <a:prstGeom prst="rect">
            <a:avLst/>
          </a:prstGeom>
          <a:noFill/>
          <a:ln>
            <a:noFill/>
          </a:ln>
        </p:spPr>
        <p:txBody>
          <a:bodyPr spcFirstLastPara="1" wrap="square" lIns="91425" tIns="45700" rIns="91425" bIns="45700" anchor="t" anchorCtr="0">
            <a:spAutoFit/>
          </a:bodyPr>
          <a:lstStyle/>
          <a:p>
            <a:pPr algn="ctr">
              <a:buSzPts val="1800"/>
            </a:pPr>
            <a:r>
              <a:rPr lang="es-CO" sz="1800" b="1">
                <a:solidFill>
                  <a:schemeClr val="dk1"/>
                </a:solidFill>
                <a:latin typeface="Calibri"/>
                <a:ea typeface="Calibri"/>
                <a:cs typeface="Calibri"/>
                <a:sym typeface="Calibri"/>
              </a:rPr>
              <a:t>La inteligencia humana logra identificar patrones en medio del caos generado por un universo que esta en constante evolución, complejo, caótico y con mucho ruido.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8"/>
          <p:cNvSpPr txBox="1"/>
          <p:nvPr/>
        </p:nvSpPr>
        <p:spPr>
          <a:xfrm>
            <a:off x="0" y="101539"/>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3959" b="1">
                <a:solidFill>
                  <a:schemeClr val="lt1"/>
                </a:solidFill>
                <a:latin typeface="Tahoma"/>
                <a:ea typeface="Tahoma"/>
                <a:cs typeface="Tahoma"/>
                <a:sym typeface="Tahoma"/>
              </a:rPr>
              <a:t>Modelos matemáticos</a:t>
            </a:r>
            <a:r>
              <a:rPr lang="es-CO" sz="3240" b="1">
                <a:solidFill>
                  <a:schemeClr val="lt1"/>
                </a:solidFill>
                <a:latin typeface="Tahoma"/>
                <a:ea typeface="Tahoma"/>
                <a:cs typeface="Tahoma"/>
                <a:sym typeface="Tahoma"/>
              </a:rPr>
              <a:t>-&gt;patrones</a:t>
            </a:r>
            <a:endParaRPr sz="3959" b="1">
              <a:solidFill>
                <a:schemeClr val="lt1"/>
              </a:solidFill>
              <a:latin typeface="Tahoma"/>
              <a:ea typeface="Tahoma"/>
              <a:cs typeface="Tahoma"/>
              <a:sym typeface="Tahoma"/>
            </a:endParaRPr>
          </a:p>
        </p:txBody>
      </p:sp>
      <p:sp>
        <p:nvSpPr>
          <p:cNvPr id="79" name="Google Shape;79;p8"/>
          <p:cNvSpPr txBox="1"/>
          <p:nvPr/>
        </p:nvSpPr>
        <p:spPr>
          <a:xfrm>
            <a:off x="0" y="4792134"/>
            <a:ext cx="12192000" cy="70784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Calibri"/>
                <a:ea typeface="Calibri"/>
                <a:cs typeface="Calibri"/>
                <a:sym typeface="Calibri"/>
              </a:rPr>
              <a:t>Los humanos hemos logrado con nuestra propia evolución encontrar simetría y elegancia entre los patrones de nuestra realidad y usarlos para nuestro propio beneficio</a:t>
            </a:r>
            <a:endParaRPr dirty="0"/>
          </a:p>
        </p:txBody>
      </p:sp>
      <p:pic>
        <p:nvPicPr>
          <p:cNvPr id="80" name="Google Shape;80;p8" descr="Resultado de imagen para patrones estadisticos  biologicos"/>
          <p:cNvPicPr preferRelativeResize="0"/>
          <p:nvPr/>
        </p:nvPicPr>
        <p:blipFill rotWithShape="1">
          <a:blip r:embed="rId3">
            <a:alphaModFix/>
          </a:blip>
          <a:srcRect/>
          <a:stretch/>
        </p:blipFill>
        <p:spPr>
          <a:xfrm>
            <a:off x="2489615" y="1016000"/>
            <a:ext cx="5452118" cy="3647963"/>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TotalTime>
  <Words>4381</Words>
  <Application>Microsoft Office PowerPoint</Application>
  <PresentationFormat>Panorámica</PresentationFormat>
  <Paragraphs>472</Paragraphs>
  <Slides>63</Slides>
  <Notes>63</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63</vt:i4>
      </vt:variant>
    </vt:vector>
  </HeadingPairs>
  <TitlesOfParts>
    <vt:vector size="73" baseType="lpstr">
      <vt:lpstr>Libre Franklin</vt:lpstr>
      <vt:lpstr>Roboto</vt:lpstr>
      <vt:lpstr>Calibri</vt:lpstr>
      <vt:lpstr>Courier New</vt:lpstr>
      <vt:lpstr>Trebuchet MS</vt:lpstr>
      <vt:lpstr>Arial</vt:lpstr>
      <vt:lpstr>Nunito Sans</vt:lpstr>
      <vt:lpstr>Tahoma</vt:lpstr>
      <vt:lpstr>Acme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 FERNANDO</dc:creator>
  <cp:lastModifiedBy>Luis Fernando Castellanos Guarin</cp:lastModifiedBy>
  <cp:revision>11</cp:revision>
  <dcterms:modified xsi:type="dcterms:W3CDTF">2020-08-18T20:59:34Z</dcterms:modified>
</cp:coreProperties>
</file>